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76" r:id="rId2"/>
    <p:sldMasterId id="2147483888" r:id="rId3"/>
    <p:sldMasterId id="2147483896" r:id="rId4"/>
  </p:sldMasterIdLst>
  <p:notesMasterIdLst>
    <p:notesMasterId r:id="rId49"/>
  </p:notesMasterIdLst>
  <p:sldIdLst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37" r:id="rId32"/>
    <p:sldId id="438" r:id="rId33"/>
    <p:sldId id="439" r:id="rId34"/>
    <p:sldId id="440" r:id="rId35"/>
    <p:sldId id="441" r:id="rId36"/>
    <p:sldId id="442" r:id="rId37"/>
    <p:sldId id="443" r:id="rId38"/>
    <p:sldId id="444" r:id="rId39"/>
    <p:sldId id="445" r:id="rId40"/>
    <p:sldId id="446" r:id="rId41"/>
    <p:sldId id="447" r:id="rId42"/>
    <p:sldId id="448" r:id="rId43"/>
    <p:sldId id="449" r:id="rId44"/>
    <p:sldId id="450" r:id="rId45"/>
    <p:sldId id="451" r:id="rId46"/>
    <p:sldId id="452" r:id="rId47"/>
    <p:sldId id="453" r:id="rId4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88" autoAdjust="0"/>
  </p:normalViewPr>
  <p:slideViewPr>
    <p:cSldViewPr>
      <p:cViewPr>
        <p:scale>
          <a:sx n="74" d="100"/>
          <a:sy n="74" d="100"/>
        </p:scale>
        <p:origin x="-10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F09A346-8848-41D9-A409-823B959E18E9}" type="datetimeFigureOut">
              <a:rPr lang="it-IT"/>
              <a:pPr>
                <a:defRPr/>
              </a:pPr>
              <a:t>29/01/2014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00160E6-3E36-49BC-AE45-CC86CCC150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74" tIns="32137" rIns="64274" bIns="32137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8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pPr lvl="0"/>
            <a:r>
              <a:rPr lang="it-IT" noProof="0" smtClean="0">
                <a:sym typeface="Gill Sans" charset="0"/>
              </a:rPr>
              <a:t>Fare clic sull'icona per inserire un'immagine</a:t>
            </a:r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74" tIns="32137" rIns="64274" bIns="32137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8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74" tIns="32137" rIns="64274" bIns="32137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  <a:prstGeom prst="rect">
            <a:avLst/>
          </a:prstGeom>
        </p:spPr>
        <p:txBody>
          <a:bodyPr vert="horz" lIns="64291" tIns="32146" rIns="64291" bIns="32146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it-IT" noProof="0" smtClean="0">
                <a:sym typeface="Gill Sans" charset="0"/>
              </a:rPr>
              <a:t>Fare clic sull'icona per inserire un'immagine</a:t>
            </a:r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8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69850" y="6611938"/>
            <a:ext cx="1946275" cy="1968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Autore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i="1" dirty="0" err="1">
                <a:latin typeface="Arial" charset="0"/>
                <a:ea typeface="Arial" charset="0"/>
                <a:cs typeface="Arial" charset="0"/>
              </a:rPr>
              <a:t>Titolo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©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Zanichelli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editore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2012</a:t>
            </a:r>
          </a:p>
        </p:txBody>
      </p:sp>
      <p:pic>
        <p:nvPicPr>
          <p:cNvPr id="1027" name="Picture 2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92863" y="5946775"/>
            <a:ext cx="27511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6" r:id="rId2"/>
    <p:sldLayoutId id="2147483905" r:id="rId3"/>
    <p:sldLayoutId id="2147483904" r:id="rId4"/>
    <p:sldLayoutId id="2147483903" r:id="rId5"/>
    <p:sldLayoutId id="2147483902" r:id="rId6"/>
    <p:sldLayoutId id="2147483901" r:id="rId7"/>
    <p:sldLayoutId id="2147483900" r:id="rId8"/>
    <p:sldLayoutId id="2147483899" r:id="rId9"/>
    <p:sldLayoutId id="2147483898" r:id="rId10"/>
    <p:sldLayoutId id="21474838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32139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78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17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56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38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366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493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5621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7325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196176" indent="-401739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7566" indent="-401739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8959" indent="-401739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352" indent="-401739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69850" y="6611938"/>
            <a:ext cx="1946275" cy="1968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Autore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i="1" dirty="0" err="1">
                <a:latin typeface="Arial" charset="0"/>
                <a:ea typeface="Arial" charset="0"/>
                <a:cs typeface="Arial" charset="0"/>
              </a:rPr>
              <a:t>Titolo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©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Zanichelli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editore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2012</a:t>
            </a:r>
          </a:p>
        </p:txBody>
      </p:sp>
      <p:pic>
        <p:nvPicPr>
          <p:cNvPr id="13315" name="Picture 2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92863" y="5946775"/>
            <a:ext cx="27511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093200" y="8458200"/>
            <a:ext cx="391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18" r:id="rId2"/>
    <p:sldLayoutId id="2147483917" r:id="rId3"/>
    <p:sldLayoutId id="2147483916" r:id="rId4"/>
    <p:sldLayoutId id="2147483915" r:id="rId5"/>
    <p:sldLayoutId id="2147483914" r:id="rId6"/>
    <p:sldLayoutId id="2147483913" r:id="rId7"/>
    <p:sldLayoutId id="2147483912" r:id="rId8"/>
    <p:sldLayoutId id="2147483911" r:id="rId9"/>
    <p:sldLayoutId id="2147483910" r:id="rId10"/>
    <p:sldLayoutId id="2147483909" r:id="rId11"/>
    <p:sldLayoutId id="2147483908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32139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78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1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56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38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366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493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5621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7325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196176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7566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8959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352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69850" y="6327775"/>
            <a:ext cx="1946275" cy="1968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800" dirty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Zanichelli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editore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2013</a:t>
            </a:r>
          </a:p>
        </p:txBody>
      </p:sp>
      <p:pic>
        <p:nvPicPr>
          <p:cNvPr id="26627" name="Picture 2"/>
          <p:cNvPicPr>
            <a:picLocks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93200" y="8458200"/>
            <a:ext cx="391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/>
          <p:cNvPicPr>
            <a:picLocks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950" y="6165850"/>
            <a:ext cx="20510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5" r:id="rId2"/>
    <p:sldLayoutId id="2147483924" r:id="rId3"/>
    <p:sldLayoutId id="2147483923" r:id="rId4"/>
    <p:sldLayoutId id="2147483922" r:id="rId5"/>
    <p:sldLayoutId id="2147483921" r:id="rId6"/>
    <p:sldLayoutId id="2147483920" r:id="rId7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ヒラギノ角ゴ ProN W3" charset="-128"/>
          <a:cs typeface="ヒラギノ角ゴ ProN W3" charset="-128"/>
          <a:sym typeface="Gill Sans"/>
        </a:defRPr>
      </a:lvl5pPr>
      <a:lvl6pPr marL="32139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78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1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56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38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366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493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5621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7325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196176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7566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8959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352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69850" y="6611938"/>
            <a:ext cx="1946275" cy="1968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800">
                <a:latin typeface="Arial" charset="0"/>
                <a:ea typeface="Arial" charset="0"/>
                <a:cs typeface="Arial" charset="0"/>
              </a:rPr>
              <a:t>Autore, </a:t>
            </a:r>
            <a:r>
              <a:rPr lang="en-US" sz="800" i="1">
                <a:latin typeface="Arial" charset="0"/>
                <a:ea typeface="Arial" charset="0"/>
                <a:cs typeface="Arial" charset="0"/>
              </a:rPr>
              <a:t>Titolo</a:t>
            </a:r>
            <a:r>
              <a:rPr lang="en-US" sz="800">
                <a:latin typeface="Arial" charset="0"/>
                <a:ea typeface="Arial" charset="0"/>
                <a:cs typeface="Arial" charset="0"/>
              </a:rPr>
              <a:t> © Zanichelli editore 2012</a:t>
            </a:r>
          </a:p>
        </p:txBody>
      </p:sp>
      <p:pic>
        <p:nvPicPr>
          <p:cNvPr id="34819" name="Picture 2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92863" y="5938838"/>
            <a:ext cx="2751137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93200" y="8458200"/>
            <a:ext cx="391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6" r:id="rId2"/>
    <p:sldLayoutId id="2147483935" r:id="rId3"/>
    <p:sldLayoutId id="2147483934" r:id="rId4"/>
    <p:sldLayoutId id="2147483933" r:id="rId5"/>
    <p:sldLayoutId id="2147483932" r:id="rId6"/>
    <p:sldLayoutId id="2147483931" r:id="rId7"/>
    <p:sldLayoutId id="2147483930" r:id="rId8"/>
    <p:sldLayoutId id="2147483929" r:id="rId9"/>
    <p:sldLayoutId id="2147483928" r:id="rId10"/>
    <p:sldLayoutId id="21474839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38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366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493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5621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7483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196625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8082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540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997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olo 1"/>
          <p:cNvSpPr>
            <a:spLocks noGrp="1"/>
          </p:cNvSpPr>
          <p:nvPr>
            <p:ph type="ctrTitle"/>
          </p:nvPr>
        </p:nvSpPr>
        <p:spPr bwMode="auto">
          <a:xfrm>
            <a:off x="685800" y="1409700"/>
            <a:ext cx="7772400" cy="8667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BIOCHIMICA</a:t>
            </a:r>
          </a:p>
        </p:txBody>
      </p:sp>
      <p:sp>
        <p:nvSpPr>
          <p:cNvPr id="48130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1411288" y="3141663"/>
            <a:ext cx="6400800" cy="6953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/>
              <a:t>La chimica della vita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000" b="1" smtClean="0"/>
              <a:t>Monosaccaridi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88473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ct val="90000"/>
              </a:lnSpc>
              <a:buSzTx/>
              <a:buFontTx/>
              <a:buNone/>
            </a:pPr>
            <a:r>
              <a:rPr lang="it-IT" sz="2800" b="1" smtClean="0"/>
              <a:t>zuccheri semplici</a:t>
            </a:r>
            <a:r>
              <a:rPr lang="it-IT" sz="2800" smtClean="0"/>
              <a:t> </a:t>
            </a:r>
          </a:p>
          <a:p>
            <a:pPr algn="ctr" eaLnBrk="1" hangingPunct="1">
              <a:lnSpc>
                <a:spcPct val="90000"/>
              </a:lnSpc>
              <a:buSzTx/>
              <a:buFontTx/>
              <a:buNone/>
            </a:pPr>
            <a:r>
              <a:rPr lang="it-IT" sz="2800" smtClean="0"/>
              <a:t>da 3 a 7 atomi di carbonio</a:t>
            </a:r>
          </a:p>
          <a:p>
            <a:pPr algn="ctr" eaLnBrk="1" hangingPunct="1">
              <a:lnSpc>
                <a:spcPct val="90000"/>
              </a:lnSpc>
              <a:buSzTx/>
              <a:buFontTx/>
              <a:buNone/>
            </a:pPr>
            <a:r>
              <a:rPr lang="it-IT" sz="2800" smtClean="0"/>
              <a:t>esempi:</a:t>
            </a:r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it-IT" sz="2800" smtClean="0"/>
              <a:t>3 C – triosi: </a:t>
            </a:r>
            <a:r>
              <a:rPr lang="it-IT" sz="2800" b="1" smtClean="0"/>
              <a:t>gliceraldeide</a:t>
            </a:r>
            <a:r>
              <a:rPr lang="it-IT" sz="2800" smtClean="0"/>
              <a:t> (importante intermedio metabolico) </a:t>
            </a:r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it-IT" sz="2800" smtClean="0"/>
              <a:t>5C – pentosi: </a:t>
            </a:r>
            <a:r>
              <a:rPr lang="it-IT" sz="2800" b="1" smtClean="0"/>
              <a:t>ribosio</a:t>
            </a:r>
            <a:r>
              <a:rPr lang="it-IT" sz="2800" smtClean="0"/>
              <a:t> e </a:t>
            </a:r>
            <a:r>
              <a:rPr lang="it-IT" sz="2800" b="1" smtClean="0"/>
              <a:t>desossiribosio</a:t>
            </a:r>
            <a:r>
              <a:rPr lang="it-IT" sz="2800" smtClean="0"/>
              <a:t> (componenti DNA/RNA) </a:t>
            </a:r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it-IT" sz="2800" smtClean="0"/>
              <a:t>6 C – esosi: </a:t>
            </a:r>
            <a:r>
              <a:rPr lang="it-IT" sz="2800" b="1" smtClean="0"/>
              <a:t>glucosio</a:t>
            </a:r>
            <a:r>
              <a:rPr lang="it-IT" sz="2800" smtClean="0"/>
              <a:t>, </a:t>
            </a:r>
            <a:r>
              <a:rPr lang="it-IT" sz="2800" b="1" smtClean="0"/>
              <a:t>fruttosio</a:t>
            </a:r>
            <a:r>
              <a:rPr lang="it-IT" sz="2800" smtClean="0"/>
              <a:t>, </a:t>
            </a:r>
            <a:r>
              <a:rPr lang="it-IT" sz="2800" b="1" smtClean="0"/>
              <a:t>galattosio</a:t>
            </a:r>
            <a:r>
              <a:rPr lang="it-IT" sz="2800" smtClean="0"/>
              <a:t> (i più diffusi, fondamentali fonti di energia per tutti i viventi)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Disaccaridi</a:t>
            </a:r>
          </a:p>
        </p:txBody>
      </p:sp>
      <p:sp>
        <p:nvSpPr>
          <p:cNvPr id="58370" name="Segnaposto contenuto 2"/>
          <p:cNvSpPr>
            <a:spLocks noGrp="1"/>
          </p:cNvSpPr>
          <p:nvPr>
            <p:ph idx="1"/>
          </p:nvPr>
        </p:nvSpPr>
        <p:spPr bwMode="auto">
          <a:xfrm>
            <a:off x="323850" y="1673225"/>
            <a:ext cx="8569325" cy="42767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SzTx/>
              <a:buFontTx/>
              <a:buNone/>
            </a:pPr>
            <a:r>
              <a:rPr lang="it-IT" sz="2800" b="1" smtClean="0"/>
              <a:t>2 monosaccaridi uniti con legame glicosidico</a:t>
            </a:r>
          </a:p>
          <a:p>
            <a:pPr algn="ctr" eaLnBrk="1" hangingPunct="1">
              <a:buSzTx/>
              <a:buFontTx/>
              <a:buChar char="•"/>
            </a:pPr>
            <a:endParaRPr lang="it-IT" sz="900" smtClean="0"/>
          </a:p>
          <a:p>
            <a:pPr eaLnBrk="1" hangingPunct="1">
              <a:buSzTx/>
              <a:buFontTx/>
              <a:buChar char="•"/>
            </a:pPr>
            <a:r>
              <a:rPr lang="it-IT" sz="2800" b="1" smtClean="0"/>
              <a:t>Saccarosio: </a:t>
            </a:r>
            <a:r>
              <a:rPr lang="it-IT" sz="2800" smtClean="0"/>
              <a:t>(zucchero di canna) glucosio  + fruttosio</a:t>
            </a:r>
          </a:p>
          <a:p>
            <a:pPr eaLnBrk="1" hangingPunct="1">
              <a:buSzTx/>
              <a:buFontTx/>
              <a:buChar char="•"/>
            </a:pPr>
            <a:r>
              <a:rPr lang="it-IT" sz="2800" smtClean="0"/>
              <a:t> </a:t>
            </a:r>
            <a:r>
              <a:rPr lang="it-IT" sz="2800" b="1" smtClean="0"/>
              <a:t>Lattosio: </a:t>
            </a:r>
            <a:r>
              <a:rPr lang="it-IT" sz="2800" smtClean="0"/>
              <a:t>(zucchero del latte)  glucosio +</a:t>
            </a:r>
            <a:r>
              <a:rPr lang="it-IT" sz="2800" b="1" smtClean="0"/>
              <a:t> </a:t>
            </a:r>
            <a:r>
              <a:rPr lang="it-IT" sz="2800" smtClean="0"/>
              <a:t>galattosio</a:t>
            </a:r>
          </a:p>
          <a:p>
            <a:pPr eaLnBrk="1" hangingPunct="1">
              <a:buSzTx/>
              <a:buFontTx/>
              <a:buChar char="•"/>
            </a:pPr>
            <a:r>
              <a:rPr lang="it-IT" sz="2800" b="1" smtClean="0"/>
              <a:t>Maltosio: </a:t>
            </a:r>
            <a:r>
              <a:rPr lang="it-IT" sz="2800" smtClean="0"/>
              <a:t>(prodotto della digestione degli amidi)</a:t>
            </a:r>
            <a:r>
              <a:rPr lang="it-IT" sz="2800" b="1" smtClean="0"/>
              <a:t> </a:t>
            </a:r>
            <a:r>
              <a:rPr lang="it-IT" sz="2800" smtClean="0"/>
              <a:t>due molecole di </a:t>
            </a:r>
            <a:r>
              <a:rPr lang="it-IT" sz="2800" b="1" smtClean="0">
                <a:solidFill>
                  <a:srgbClr val="FF0000"/>
                </a:solidFill>
              </a:rPr>
              <a:t>α</a:t>
            </a:r>
            <a:r>
              <a:rPr lang="it-IT" sz="2800" smtClean="0">
                <a:solidFill>
                  <a:srgbClr val="FF0000"/>
                </a:solidFill>
              </a:rPr>
              <a:t>-</a:t>
            </a:r>
            <a:r>
              <a:rPr lang="it-IT" sz="2800" smtClean="0"/>
              <a:t>glucosio</a:t>
            </a:r>
            <a:endParaRPr lang="it-IT" sz="2800" b="1" smtClean="0"/>
          </a:p>
          <a:p>
            <a:pPr eaLnBrk="1" hangingPunct="1">
              <a:buSzTx/>
              <a:buFontTx/>
              <a:buChar char="•"/>
            </a:pPr>
            <a:r>
              <a:rPr lang="it-IT" sz="2800" b="1" smtClean="0"/>
              <a:t>Cellobioso: </a:t>
            </a:r>
            <a:r>
              <a:rPr lang="it-IT" sz="2800" smtClean="0"/>
              <a:t>(cellulosa)  due molecole di </a:t>
            </a:r>
            <a:r>
              <a:rPr lang="it-IT" sz="2800" b="1" smtClean="0">
                <a:solidFill>
                  <a:srgbClr val="FF0000"/>
                </a:solidFill>
              </a:rPr>
              <a:t>β</a:t>
            </a:r>
            <a:r>
              <a:rPr lang="it-IT" sz="2800" smtClean="0"/>
              <a:t>-glucosio</a:t>
            </a:r>
            <a:r>
              <a:rPr lang="it-IT" sz="2800" b="1" smtClean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 Polisaccaridi</a:t>
            </a:r>
          </a:p>
        </p:txBody>
      </p:sp>
      <p:sp>
        <p:nvSpPr>
          <p:cNvPr id="59394" name="Segnaposto contenuto 2"/>
          <p:cNvSpPr>
            <a:spLocks noGrp="1"/>
          </p:cNvSpPr>
          <p:nvPr>
            <p:ph idx="1"/>
          </p:nvPr>
        </p:nvSpPr>
        <p:spPr bwMode="auto">
          <a:xfrm>
            <a:off x="323850" y="1484313"/>
            <a:ext cx="8569325" cy="452596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800" b="1" smtClean="0"/>
              <a:t>Polimeri derivati dall’unione di più monosaccaridi</a:t>
            </a:r>
          </a:p>
          <a:p>
            <a:pPr algn="ctr" eaLnBrk="1" hangingPunct="1">
              <a:lnSpc>
                <a:spcPct val="80000"/>
              </a:lnSpc>
              <a:buSzTx/>
              <a:buFontTx/>
              <a:buChar char="•"/>
            </a:pPr>
            <a:endParaRPr lang="it-IT" sz="800" b="1" smtClean="0"/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300" b="1" smtClean="0"/>
              <a:t>Amido: </a:t>
            </a:r>
            <a:r>
              <a:rPr lang="it-IT" sz="2300" smtClean="0"/>
              <a:t>catene di </a:t>
            </a:r>
            <a:r>
              <a:rPr lang="it-IT" sz="2300" b="1" smtClean="0">
                <a:solidFill>
                  <a:srgbClr val="FF0000"/>
                </a:solidFill>
              </a:rPr>
              <a:t>α-</a:t>
            </a:r>
            <a:r>
              <a:rPr lang="it-IT" sz="2300" b="1" smtClean="0"/>
              <a:t>glucosio </a:t>
            </a:r>
            <a:r>
              <a:rPr lang="it-IT" sz="2300" smtClean="0"/>
              <a:t>a struttura lineare (amilosio) o ramificata (amilopectina) - polisaccaride di riserva del mondo vegetale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300" smtClean="0"/>
              <a:t> </a:t>
            </a:r>
            <a:r>
              <a:rPr lang="it-IT" sz="2300" b="1" smtClean="0"/>
              <a:t>Glicogeno: </a:t>
            </a:r>
            <a:r>
              <a:rPr lang="it-IT" sz="2300" smtClean="0"/>
              <a:t>catene di </a:t>
            </a:r>
            <a:r>
              <a:rPr lang="it-IT" sz="2300" b="1" smtClean="0">
                <a:solidFill>
                  <a:srgbClr val="FF0000"/>
                </a:solidFill>
              </a:rPr>
              <a:t>α-</a:t>
            </a:r>
            <a:r>
              <a:rPr lang="it-IT" sz="2300" b="1" smtClean="0"/>
              <a:t>glucosio</a:t>
            </a:r>
            <a:r>
              <a:rPr lang="it-IT" sz="2300" b="1" smtClean="0">
                <a:solidFill>
                  <a:srgbClr val="FF0000"/>
                </a:solidFill>
              </a:rPr>
              <a:t> </a:t>
            </a:r>
            <a:r>
              <a:rPr lang="it-IT" sz="2300" smtClean="0"/>
              <a:t>- polisaccaride di riserva del mondo animale (fegato e muscoli)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300" b="1" smtClean="0"/>
              <a:t>Cellulosa: </a:t>
            </a:r>
            <a:r>
              <a:rPr lang="it-IT" sz="2300" smtClean="0"/>
              <a:t>catene lineari di </a:t>
            </a:r>
            <a:r>
              <a:rPr lang="it-IT" sz="2300" b="1" smtClean="0">
                <a:solidFill>
                  <a:srgbClr val="FF0000"/>
                </a:solidFill>
              </a:rPr>
              <a:t>β-</a:t>
            </a:r>
            <a:r>
              <a:rPr lang="it-IT" sz="2300" b="1" smtClean="0"/>
              <a:t>glucosio</a:t>
            </a:r>
            <a:r>
              <a:rPr lang="it-IT" sz="2300" smtClean="0"/>
              <a:t> - polisaccaride strutturale dei vegetali (parete cellulare)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300" b="1" smtClean="0"/>
              <a:t>Chitina: </a:t>
            </a:r>
            <a:r>
              <a:rPr lang="it-IT" sz="2300" smtClean="0"/>
              <a:t>(polimero dell’aminozucchero N-acetil-D-glucosamina)</a:t>
            </a:r>
            <a:r>
              <a:rPr lang="it-IT" sz="2300" b="1" smtClean="0"/>
              <a:t> </a:t>
            </a:r>
            <a:r>
              <a:rPr lang="it-IT" sz="2300" smtClean="0"/>
              <a:t>polisaccaride strutturale della parete cellulare dei funghi e dell'esoscheletro degli artropodi (insetti, ragni, crostacei ecc.)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Proteine</a:t>
            </a:r>
          </a:p>
        </p:txBody>
      </p:sp>
      <p:sp>
        <p:nvSpPr>
          <p:cNvPr id="60418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341438"/>
            <a:ext cx="8229600" cy="47529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SzTx/>
              <a:buFontTx/>
              <a:buNone/>
            </a:pPr>
            <a:r>
              <a:rPr lang="it-IT" sz="2800" b="1" smtClean="0"/>
              <a:t>Funzioni</a:t>
            </a:r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it-IT" sz="2800" smtClean="0"/>
              <a:t>catalisi (enzimi)</a:t>
            </a:r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it-IT" sz="2800" smtClean="0"/>
              <a:t>trasporto di sostanze (proteine di membrana)</a:t>
            </a:r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it-IT" sz="2800" smtClean="0"/>
              <a:t>trasmissione di segnali chimici (ormoni)</a:t>
            </a:r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it-IT" sz="2800" smtClean="0"/>
              <a:t>difesa (anticorpi)</a:t>
            </a:r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it-IT" sz="2800" smtClean="0"/>
              <a:t>contrazione e movimento (actina, miosina,flagellina)</a:t>
            </a:r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it-IT" sz="2800" smtClean="0"/>
              <a:t>sostegno (collageno, elastina)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Proteine: struttura</a:t>
            </a:r>
          </a:p>
        </p:txBody>
      </p:sp>
      <p:sp>
        <p:nvSpPr>
          <p:cNvPr id="61442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844675"/>
            <a:ext cx="8229600" cy="3556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mtClean="0"/>
              <a:t>  Macromolecole formate da catene di </a:t>
            </a:r>
            <a:r>
              <a:rPr lang="it-IT" b="1" smtClean="0"/>
              <a:t>aminoacidi</a:t>
            </a:r>
          </a:p>
          <a:p>
            <a:pPr algn="ctr" eaLnBrk="1" hangingPunct="1">
              <a:buFont typeface="Gill Sans"/>
              <a:buNone/>
            </a:pPr>
            <a:endParaRPr lang="it-IT" sz="1000" b="1" smtClean="0"/>
          </a:p>
          <a:p>
            <a:pPr algn="ctr" eaLnBrk="1" hangingPunct="1">
              <a:buFont typeface="Gill Sans"/>
              <a:buNone/>
            </a:pPr>
            <a:endParaRPr lang="it-IT" sz="2000" b="1" smtClean="0"/>
          </a:p>
          <a:p>
            <a:pPr algn="ctr" eaLnBrk="1" hangingPunct="1">
              <a:buFont typeface="Gill Sans"/>
              <a:buNone/>
            </a:pPr>
            <a:r>
              <a:rPr lang="it-IT" smtClean="0"/>
              <a:t>legami fra gli aminoacidi</a:t>
            </a:r>
            <a:r>
              <a:rPr lang="it-IT" b="1" smtClean="0"/>
              <a:t> </a:t>
            </a:r>
            <a:r>
              <a:rPr lang="it-IT" smtClean="0"/>
              <a:t>nella catena proteica:</a:t>
            </a:r>
          </a:p>
          <a:p>
            <a:pPr algn="ctr" eaLnBrk="1" hangingPunct="1">
              <a:buFont typeface="Gill Sans"/>
              <a:buNone/>
            </a:pPr>
            <a:r>
              <a:rPr lang="it-IT" b="1" smtClean="0"/>
              <a:t>legame peptidico</a:t>
            </a:r>
            <a:r>
              <a:rPr lang="it-IT" smtClean="0"/>
              <a:t> fra estremità –COO</a:t>
            </a:r>
            <a:r>
              <a:rPr lang="it-IT" baseline="30000" smtClean="0"/>
              <a:t>-</a:t>
            </a:r>
            <a:r>
              <a:rPr lang="it-IT" smtClean="0"/>
              <a:t> e NH3</a:t>
            </a:r>
            <a:r>
              <a:rPr lang="it-IT" baseline="30000" smtClean="0"/>
              <a:t>+</a:t>
            </a:r>
          </a:p>
          <a:p>
            <a:pPr algn="ctr" eaLnBrk="1" hangingPunct="1">
              <a:buFont typeface="Gill Sans"/>
              <a:buNone/>
            </a:pPr>
            <a:r>
              <a:rPr lang="it-IT" smtClean="0"/>
              <a:t>di due aminoacidi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Aminoacidi</a:t>
            </a:r>
          </a:p>
        </p:txBody>
      </p:sp>
      <p:pic>
        <p:nvPicPr>
          <p:cNvPr id="62467" name="Picture 5" descr="1-10-pag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412875"/>
            <a:ext cx="6375400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Legame peptidico</a:t>
            </a:r>
          </a:p>
        </p:txBody>
      </p:sp>
      <p:pic>
        <p:nvPicPr>
          <p:cNvPr id="63491" name="Picture 5" descr="1-12-pag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484313"/>
            <a:ext cx="4418012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Proteine: livelli di struttura</a:t>
            </a:r>
          </a:p>
        </p:txBody>
      </p:sp>
      <p:sp>
        <p:nvSpPr>
          <p:cNvPr id="64514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0608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Tx/>
              <a:buFontTx/>
              <a:buChar char="•"/>
            </a:pPr>
            <a:r>
              <a:rPr lang="it-IT" b="1" smtClean="0"/>
              <a:t>Primaria</a:t>
            </a:r>
            <a:r>
              <a:rPr lang="it-IT" smtClean="0"/>
              <a:t>: sequenza lineare degli aminoacidi lungo la catena</a:t>
            </a:r>
          </a:p>
          <a:p>
            <a:pPr eaLnBrk="1" hangingPunct="1">
              <a:buSzTx/>
              <a:buFontTx/>
              <a:buChar char="•"/>
            </a:pPr>
            <a:r>
              <a:rPr lang="it-IT" b="1" smtClean="0"/>
              <a:t>Secondaria</a:t>
            </a:r>
            <a:r>
              <a:rPr lang="it-IT" smtClean="0"/>
              <a:t>: ripiegamenti spaziali della catena (alfa</a:t>
            </a:r>
            <a:r>
              <a:rPr lang="it-IT" b="1" smtClean="0"/>
              <a:t>-</a:t>
            </a:r>
            <a:r>
              <a:rPr lang="it-IT" smtClean="0"/>
              <a:t>elica; foglietto – beta)</a:t>
            </a:r>
          </a:p>
          <a:p>
            <a:pPr eaLnBrk="1" hangingPunct="1">
              <a:buSzTx/>
              <a:buFontTx/>
              <a:buChar char="•"/>
            </a:pPr>
            <a:r>
              <a:rPr lang="it-IT" b="1" smtClean="0"/>
              <a:t>Terziaria</a:t>
            </a:r>
            <a:r>
              <a:rPr lang="it-IT" smtClean="0"/>
              <a:t>: ulteriori ripiegamenti della catena nelle tre dimensioni</a:t>
            </a:r>
          </a:p>
          <a:p>
            <a:pPr eaLnBrk="1" hangingPunct="1">
              <a:buSzTx/>
              <a:buFontTx/>
              <a:buChar char="•"/>
            </a:pPr>
            <a:r>
              <a:rPr lang="it-IT" b="1" smtClean="0"/>
              <a:t>Quaternaria</a:t>
            </a:r>
            <a:r>
              <a:rPr lang="it-IT" smtClean="0"/>
              <a:t>: proteina formata da piu sub-unita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Proteine: livelli di struttura</a:t>
            </a:r>
          </a:p>
        </p:txBody>
      </p:sp>
      <p:pic>
        <p:nvPicPr>
          <p:cNvPr id="65539" name="Picture 5" descr="1-13-pag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157288"/>
            <a:ext cx="5832475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Proteine: denaturazione</a:t>
            </a:r>
          </a:p>
        </p:txBody>
      </p:sp>
      <p:sp>
        <p:nvSpPr>
          <p:cNvPr id="66562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13385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Gill Sans"/>
              <a:buNone/>
            </a:pPr>
            <a:r>
              <a:rPr lang="it-IT" smtClean="0"/>
              <a:t>Alterazione della struttura secondaria e terziaria in seguito al trattamento di una proteina con il calore o con sostanze chimiche (acidi o alcali)</a:t>
            </a:r>
          </a:p>
          <a:p>
            <a:pPr algn="ctr" eaLnBrk="1" hangingPunct="1">
              <a:buFont typeface="Gill Sans"/>
              <a:buNone/>
            </a:pPr>
            <a:endParaRPr lang="it-IT" b="1" smtClean="0"/>
          </a:p>
          <a:p>
            <a:pPr algn="ctr" eaLnBrk="1" hangingPunct="1">
              <a:buFont typeface="Gill Sans"/>
              <a:buNone/>
            </a:pPr>
            <a:endParaRPr lang="it-IT" sz="800" b="1" smtClean="0"/>
          </a:p>
          <a:p>
            <a:pPr algn="ctr" eaLnBrk="1" hangingPunct="1">
              <a:buFont typeface="Gill Sans"/>
              <a:buNone/>
            </a:pPr>
            <a:endParaRPr lang="it-IT" sz="800" b="1" smtClean="0"/>
          </a:p>
          <a:p>
            <a:pPr algn="ctr" eaLnBrk="1" hangingPunct="1">
              <a:buFont typeface="Gill Sans"/>
              <a:buNone/>
            </a:pPr>
            <a:r>
              <a:rPr lang="it-IT" b="1" smtClean="0"/>
              <a:t>PERDITA DELLE PROPRIETA’ BIOLOGICHE</a:t>
            </a:r>
          </a:p>
          <a:p>
            <a:pPr algn="ctr" eaLnBrk="1" hangingPunct="1">
              <a:buFont typeface="Gill Sans"/>
              <a:buNone/>
            </a:pPr>
            <a:r>
              <a:rPr lang="it-IT" b="1" smtClean="0"/>
              <a:t>es: tossine                          anatossine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4356100" y="3284538"/>
            <a:ext cx="484188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3708400" y="5229225"/>
            <a:ext cx="1800225" cy="576263"/>
          </a:xfrm>
          <a:prstGeom prst="rightArrow">
            <a:avLst>
              <a:gd name="adj1" fmla="val 50000"/>
              <a:gd name="adj2" fmla="val 78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3924300" y="5373688"/>
            <a:ext cx="1185863" cy="220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denaturazione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Proprietà dei viventi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ct val="90000"/>
              </a:lnSpc>
              <a:buSzTx/>
              <a:buFontTx/>
              <a:buNone/>
            </a:pPr>
            <a:r>
              <a:rPr lang="it-IT" smtClean="0"/>
              <a:t>Tutti i viventi sono</a:t>
            </a:r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it-IT" smtClean="0"/>
              <a:t>formati da cellule</a:t>
            </a:r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it-IT" smtClean="0"/>
              <a:t>in grado di riprodursi</a:t>
            </a:r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it-IT" smtClean="0"/>
              <a:t>in grado assumere materia dall'esterno trasformandola in energia per il proprio accrescimento</a:t>
            </a:r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it-IT" smtClean="0"/>
              <a:t>in grado reagire agli stimoli ambientali</a:t>
            </a:r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it-IT" smtClean="0"/>
              <a:t>capaci di evoluzione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LIPIDI</a:t>
            </a:r>
          </a:p>
        </p:txBody>
      </p:sp>
      <p:sp>
        <p:nvSpPr>
          <p:cNvPr id="67586" name="Segnaposto contenuto 2"/>
          <p:cNvSpPr>
            <a:spLocks noGrp="1"/>
          </p:cNvSpPr>
          <p:nvPr>
            <p:ph idx="1"/>
          </p:nvPr>
        </p:nvSpPr>
        <p:spPr bwMode="auto">
          <a:xfrm>
            <a:off x="395288" y="1844675"/>
            <a:ext cx="8229600" cy="34559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SzTx/>
              <a:buFontTx/>
              <a:buChar char="•"/>
            </a:pPr>
            <a:r>
              <a:rPr lang="it-IT" b="1" smtClean="0"/>
              <a:t>lipidi semplici: </a:t>
            </a:r>
            <a:r>
              <a:rPr lang="it-IT" smtClean="0"/>
              <a:t>non contengono acidi grassi (</a:t>
            </a:r>
            <a:r>
              <a:rPr lang="it-IT" b="1" smtClean="0"/>
              <a:t>terpeni e steroidi</a:t>
            </a:r>
            <a:r>
              <a:rPr lang="it-IT" smtClean="0"/>
              <a:t>)</a:t>
            </a:r>
          </a:p>
          <a:p>
            <a:pPr algn="ctr" eaLnBrk="1" hangingPunct="1">
              <a:buSzTx/>
              <a:buFontTx/>
              <a:buChar char="•"/>
            </a:pPr>
            <a:endParaRPr lang="it-IT" smtClean="0"/>
          </a:p>
          <a:p>
            <a:pPr algn="ctr" eaLnBrk="1" hangingPunct="1">
              <a:buSzTx/>
              <a:buFontTx/>
              <a:buChar char="•"/>
            </a:pPr>
            <a:r>
              <a:rPr lang="it-IT" b="1" smtClean="0"/>
              <a:t>lipidi complessi: </a:t>
            </a:r>
            <a:r>
              <a:rPr lang="it-IT" smtClean="0"/>
              <a:t>contengono</a:t>
            </a:r>
            <a:r>
              <a:rPr lang="it-IT" b="1" smtClean="0"/>
              <a:t> </a:t>
            </a:r>
            <a:r>
              <a:rPr lang="it-IT" smtClean="0"/>
              <a:t>acidi grassi (</a:t>
            </a:r>
            <a:r>
              <a:rPr lang="it-IT" b="1" smtClean="0"/>
              <a:t>gliceridi e fosfogliceridi</a:t>
            </a:r>
            <a:r>
              <a:rPr lang="it-IT" smtClean="0"/>
              <a:t>, fondamentali nelle </a:t>
            </a:r>
            <a:r>
              <a:rPr lang="it-IT" b="1" smtClean="0"/>
              <a:t>membrane biologiche</a:t>
            </a:r>
            <a:r>
              <a:rPr lang="it-IT" smtClean="0"/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Fosfolipidi: membrane biologiche</a:t>
            </a:r>
          </a:p>
        </p:txBody>
      </p:sp>
      <p:pic>
        <p:nvPicPr>
          <p:cNvPr id="68611" name="Picture 5" descr="1-16-pag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4113"/>
            <a:ext cx="8208963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Acidi grassi: struttura</a:t>
            </a:r>
          </a:p>
        </p:txBody>
      </p:sp>
      <p:sp>
        <p:nvSpPr>
          <p:cNvPr id="69634" name="Segnaposto contenuto 2"/>
          <p:cNvSpPr>
            <a:spLocks noGrp="1"/>
          </p:cNvSpPr>
          <p:nvPr>
            <p:ph idx="1"/>
          </p:nvPr>
        </p:nvSpPr>
        <p:spPr bwMode="auto">
          <a:xfrm>
            <a:off x="446088" y="1744663"/>
            <a:ext cx="8229600" cy="40608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SzTx/>
              <a:buFontTx/>
              <a:buNone/>
            </a:pPr>
            <a:r>
              <a:rPr lang="it-IT" sz="2800" smtClean="0"/>
              <a:t>gruppo carbossilico (COOH) </a:t>
            </a:r>
          </a:p>
          <a:p>
            <a:pPr algn="ctr" eaLnBrk="1" hangingPunct="1">
              <a:lnSpc>
                <a:spcPct val="90000"/>
              </a:lnSpc>
              <a:buSzTx/>
              <a:buFontTx/>
              <a:buChar char="•"/>
            </a:pPr>
            <a:r>
              <a:rPr lang="it-IT" sz="2800" smtClean="0"/>
              <a:t>catene più o meno lunghe di atomi di carbonio, cui risultano legati esclusivamente atomi di idrogeno </a:t>
            </a:r>
          </a:p>
          <a:p>
            <a:pPr algn="ctr" eaLnBrk="1" hangingPunct="1">
              <a:lnSpc>
                <a:spcPct val="90000"/>
              </a:lnSpc>
              <a:buSzTx/>
              <a:buFontTx/>
              <a:buChar char="•"/>
            </a:pPr>
            <a:endParaRPr lang="it-IT" sz="1000" smtClean="0"/>
          </a:p>
          <a:p>
            <a:pPr algn="ctr" eaLnBrk="1" hangingPunct="1">
              <a:lnSpc>
                <a:spcPct val="90000"/>
              </a:lnSpc>
              <a:buSzTx/>
              <a:buFontTx/>
              <a:buNone/>
            </a:pPr>
            <a:r>
              <a:rPr lang="it-IT" sz="2800" smtClean="0"/>
              <a:t>Gli acidi grassi possono essere</a:t>
            </a:r>
          </a:p>
          <a:p>
            <a:pPr algn="ctr" eaLnBrk="1" hangingPunct="1">
              <a:lnSpc>
                <a:spcPct val="90000"/>
              </a:lnSpc>
              <a:buSzTx/>
              <a:buFontTx/>
              <a:buNone/>
            </a:pPr>
            <a:endParaRPr lang="it-IT" sz="1000" smtClean="0"/>
          </a:p>
          <a:p>
            <a:pPr algn="ctr" eaLnBrk="1" hangingPunct="1">
              <a:lnSpc>
                <a:spcPct val="90000"/>
              </a:lnSpc>
              <a:buSzTx/>
              <a:buFontTx/>
              <a:buChar char="•"/>
            </a:pPr>
            <a:r>
              <a:rPr lang="it-IT" sz="2800" b="1" smtClean="0">
                <a:solidFill>
                  <a:srgbClr val="FF0000"/>
                </a:solidFill>
              </a:rPr>
              <a:t>saturi</a:t>
            </a:r>
            <a:r>
              <a:rPr lang="it-IT" sz="2800" smtClean="0"/>
              <a:t>: solo </a:t>
            </a:r>
            <a:r>
              <a:rPr lang="it-IT" sz="2800" b="1" smtClean="0"/>
              <a:t>legami semplici C-C</a:t>
            </a:r>
          </a:p>
          <a:p>
            <a:pPr algn="ctr" eaLnBrk="1" hangingPunct="1">
              <a:lnSpc>
                <a:spcPct val="90000"/>
              </a:lnSpc>
              <a:buSzTx/>
              <a:buFontTx/>
              <a:buChar char="•"/>
            </a:pPr>
            <a:r>
              <a:rPr lang="it-IT" sz="2800" smtClean="0"/>
              <a:t> </a:t>
            </a:r>
            <a:r>
              <a:rPr lang="it-IT" sz="2800" b="1" smtClean="0">
                <a:solidFill>
                  <a:srgbClr val="FF0000"/>
                </a:solidFill>
              </a:rPr>
              <a:t>insaturi</a:t>
            </a:r>
            <a:r>
              <a:rPr lang="it-IT" sz="2800" smtClean="0"/>
              <a:t>: presenza di </a:t>
            </a:r>
            <a:r>
              <a:rPr lang="it-IT" sz="2800" b="1" smtClean="0"/>
              <a:t>doppi legami C=C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Acidi Grassi saturi e insaturi</a:t>
            </a:r>
          </a:p>
        </p:txBody>
      </p:sp>
      <p:pic>
        <p:nvPicPr>
          <p:cNvPr id="70659" name="Picture 5" descr="1-14-pag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123950"/>
            <a:ext cx="44196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olo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79216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ATP</a:t>
            </a:r>
          </a:p>
        </p:txBody>
      </p:sp>
      <p:sp>
        <p:nvSpPr>
          <p:cNvPr id="71682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311275"/>
            <a:ext cx="8229600" cy="406241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b="1" smtClean="0"/>
              <a:t>accoppia </a:t>
            </a:r>
          </a:p>
          <a:p>
            <a:pPr algn="ctr" eaLnBrk="1" hangingPunct="1">
              <a:buFont typeface="Gill Sans"/>
              <a:buNone/>
            </a:pPr>
            <a:r>
              <a:rPr lang="it-IT" smtClean="0"/>
              <a:t>le reazioni esoergoniche del catabolismo (liberazione di </a:t>
            </a:r>
            <a:r>
              <a:rPr lang="it-IT" b="1" smtClean="0">
                <a:solidFill>
                  <a:srgbClr val="FF0000"/>
                </a:solidFill>
              </a:rPr>
              <a:t>E</a:t>
            </a:r>
            <a:r>
              <a:rPr lang="it-IT" smtClean="0"/>
              <a:t>) </a:t>
            </a:r>
          </a:p>
          <a:p>
            <a:pPr algn="ctr" eaLnBrk="1" hangingPunct="1">
              <a:buFont typeface="Gill Sans"/>
              <a:buNone/>
            </a:pPr>
            <a:endParaRPr lang="it-IT" sz="1000" smtClean="0"/>
          </a:p>
          <a:p>
            <a:pPr algn="ctr" eaLnBrk="1" hangingPunct="1">
              <a:buFont typeface="Gill Sans"/>
              <a:buNone/>
            </a:pPr>
            <a:r>
              <a:rPr lang="it-IT" smtClean="0"/>
              <a:t>con quelle endoergoniche dell’anabolismo (consumo di </a:t>
            </a:r>
            <a:r>
              <a:rPr lang="it-IT" b="1" smtClean="0">
                <a:solidFill>
                  <a:srgbClr val="FF0000"/>
                </a:solidFill>
              </a:rPr>
              <a:t>E</a:t>
            </a:r>
            <a:r>
              <a:rPr lang="it-IT" smtClean="0"/>
              <a:t>) </a:t>
            </a:r>
          </a:p>
          <a:p>
            <a:pPr algn="ctr" eaLnBrk="1" hangingPunct="1">
              <a:buFont typeface="Gill Sans"/>
              <a:buNone/>
            </a:pPr>
            <a:r>
              <a:rPr lang="it-IT" smtClean="0"/>
              <a:t>trasferendo energia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ATP: accoppiamento energetico</a:t>
            </a:r>
          </a:p>
        </p:txBody>
      </p:sp>
      <p:pic>
        <p:nvPicPr>
          <p:cNvPr id="72707" name="Picture 5" descr="6-1-pag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0" y="1216025"/>
            <a:ext cx="5792788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ATP: struttura</a:t>
            </a:r>
          </a:p>
        </p:txBody>
      </p:sp>
      <p:sp>
        <p:nvSpPr>
          <p:cNvPr id="73730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816100"/>
            <a:ext cx="8229600" cy="35575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SzTx/>
              <a:buFont typeface="Gill Sans"/>
              <a:buNone/>
            </a:pPr>
            <a:r>
              <a:rPr lang="it-IT" sz="3200" b="1" smtClean="0">
                <a:solidFill>
                  <a:srgbClr val="FF0000"/>
                </a:solidFill>
              </a:rPr>
              <a:t>ATP</a:t>
            </a:r>
            <a:r>
              <a:rPr lang="it-IT" sz="3200" b="1" smtClean="0"/>
              <a:t> = </a:t>
            </a:r>
            <a:r>
              <a:rPr lang="it-IT" sz="3200" b="1" smtClean="0">
                <a:solidFill>
                  <a:srgbClr val="FF0000"/>
                </a:solidFill>
              </a:rPr>
              <a:t>A</a:t>
            </a:r>
            <a:r>
              <a:rPr lang="it-IT" sz="3200" b="1" smtClean="0"/>
              <a:t>denosin </a:t>
            </a:r>
            <a:r>
              <a:rPr lang="it-IT" sz="3200" b="1" smtClean="0">
                <a:solidFill>
                  <a:srgbClr val="FF0000"/>
                </a:solidFill>
              </a:rPr>
              <a:t>T</a:t>
            </a:r>
            <a:r>
              <a:rPr lang="it-IT" sz="3200" b="1" smtClean="0"/>
              <a:t>ri</a:t>
            </a:r>
            <a:r>
              <a:rPr lang="it-IT" sz="3200" b="1" smtClean="0">
                <a:solidFill>
                  <a:srgbClr val="FF0000"/>
                </a:solidFill>
              </a:rPr>
              <a:t>F</a:t>
            </a:r>
            <a:r>
              <a:rPr lang="it-IT" sz="3200" b="1" smtClean="0"/>
              <a:t>osato</a:t>
            </a:r>
          </a:p>
          <a:p>
            <a:pPr algn="ctr" eaLnBrk="1" hangingPunct="1">
              <a:buSzTx/>
              <a:buFont typeface="Gill Sans"/>
              <a:buNone/>
            </a:pPr>
            <a:endParaRPr lang="it-IT" b="1" smtClean="0"/>
          </a:p>
          <a:p>
            <a:pPr algn="ctr" eaLnBrk="1" hangingPunct="1">
              <a:buSzTx/>
            </a:pPr>
            <a:r>
              <a:rPr lang="it-IT" b="1" smtClean="0"/>
              <a:t>adenina </a:t>
            </a:r>
            <a:r>
              <a:rPr lang="it-IT" smtClean="0"/>
              <a:t>(base azotata)</a:t>
            </a:r>
          </a:p>
          <a:p>
            <a:pPr algn="ctr" eaLnBrk="1" hangingPunct="1">
              <a:buSzTx/>
            </a:pPr>
            <a:r>
              <a:rPr lang="it-IT" b="1" smtClean="0"/>
              <a:t>ribosio </a:t>
            </a:r>
          </a:p>
          <a:p>
            <a:pPr algn="ctr" eaLnBrk="1" hangingPunct="1">
              <a:buSzTx/>
            </a:pPr>
            <a:r>
              <a:rPr lang="it-IT" b="1" smtClean="0"/>
              <a:t>tre gruppi fosforici </a:t>
            </a:r>
            <a:endParaRPr lang="it-IT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ATP: formula</a:t>
            </a:r>
          </a:p>
        </p:txBody>
      </p:sp>
      <p:pic>
        <p:nvPicPr>
          <p:cNvPr id="74755" name="Picture 5" descr="6-2-pag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8688" y="1157288"/>
            <a:ext cx="4508500" cy="515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ATP: reazioni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44663"/>
            <a:ext cx="8229600" cy="398938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ct val="90000"/>
              </a:lnSpc>
              <a:buFont typeface="Gill Sans"/>
              <a:buNone/>
            </a:pPr>
            <a:r>
              <a:rPr lang="it-IT" b="1" smtClean="0"/>
              <a:t>Consumo di ATP e liberazione di </a:t>
            </a:r>
            <a:r>
              <a:rPr lang="it-IT" b="1" smtClean="0">
                <a:solidFill>
                  <a:srgbClr val="FF0000"/>
                </a:solidFill>
              </a:rPr>
              <a:t>E</a:t>
            </a:r>
          </a:p>
          <a:p>
            <a:pPr algn="ctr" eaLnBrk="1" hangingPunct="1">
              <a:lnSpc>
                <a:spcPct val="90000"/>
              </a:lnSpc>
              <a:buFont typeface="Gill Sans"/>
              <a:buNone/>
            </a:pPr>
            <a:r>
              <a:rPr lang="it-IT" b="1" smtClean="0"/>
              <a:t>ATP    </a:t>
            </a:r>
            <a:r>
              <a:rPr lang="it-IT" b="1" smtClean="0">
                <a:sym typeface="Wingdings" pitchFamily="2" charset="2"/>
              </a:rPr>
              <a:t></a:t>
            </a:r>
            <a:r>
              <a:rPr lang="it-IT" b="1" smtClean="0"/>
              <a:t>     ADP + Pi + </a:t>
            </a:r>
            <a:r>
              <a:rPr lang="it-IT" b="1" smtClean="0">
                <a:solidFill>
                  <a:srgbClr val="FF0000"/>
                </a:solidFill>
              </a:rPr>
              <a:t>E</a:t>
            </a:r>
            <a:r>
              <a:rPr lang="it-IT" b="1" smtClean="0"/>
              <a:t> </a:t>
            </a:r>
            <a:r>
              <a:rPr lang="it-IT" smtClean="0"/>
              <a:t>(7,3 kcal)</a:t>
            </a:r>
            <a:endParaRPr lang="it-IT" b="1" smtClean="0"/>
          </a:p>
          <a:p>
            <a:pPr algn="ctr" eaLnBrk="1" hangingPunct="1">
              <a:lnSpc>
                <a:spcPct val="90000"/>
              </a:lnSpc>
              <a:buFont typeface="Gill Sans"/>
              <a:buNone/>
            </a:pPr>
            <a:r>
              <a:rPr lang="it-IT" b="1" smtClean="0"/>
              <a:t>ADP    </a:t>
            </a:r>
            <a:r>
              <a:rPr lang="it-IT" b="1" smtClean="0">
                <a:sym typeface="Wingdings" pitchFamily="2" charset="2"/>
              </a:rPr>
              <a:t></a:t>
            </a:r>
            <a:r>
              <a:rPr lang="it-IT" b="1" smtClean="0"/>
              <a:t>    AMP + Pi + </a:t>
            </a:r>
            <a:r>
              <a:rPr lang="it-IT" b="1" smtClean="0">
                <a:solidFill>
                  <a:srgbClr val="FF0000"/>
                </a:solidFill>
              </a:rPr>
              <a:t>E</a:t>
            </a:r>
            <a:r>
              <a:rPr lang="it-IT" b="1" smtClean="0"/>
              <a:t> </a:t>
            </a:r>
            <a:r>
              <a:rPr lang="it-IT" smtClean="0"/>
              <a:t>(7,3 kcal)</a:t>
            </a:r>
          </a:p>
          <a:p>
            <a:pPr algn="ctr" eaLnBrk="1" hangingPunct="1">
              <a:lnSpc>
                <a:spcPct val="90000"/>
              </a:lnSpc>
              <a:buFont typeface="Gill Sans"/>
              <a:buNone/>
            </a:pPr>
            <a:endParaRPr lang="it-IT" smtClean="0"/>
          </a:p>
          <a:p>
            <a:pPr algn="ctr" eaLnBrk="1" hangingPunct="1">
              <a:lnSpc>
                <a:spcPct val="90000"/>
              </a:lnSpc>
              <a:buFont typeface="Gill Sans"/>
              <a:buNone/>
            </a:pPr>
            <a:r>
              <a:rPr lang="it-IT" b="1" smtClean="0"/>
              <a:t>Rigenerazione</a:t>
            </a:r>
            <a:r>
              <a:rPr lang="it-IT" smtClean="0"/>
              <a:t> dell’ </a:t>
            </a:r>
            <a:r>
              <a:rPr lang="it-IT" b="1" smtClean="0"/>
              <a:t>ATP = Fosforilazione</a:t>
            </a:r>
          </a:p>
          <a:p>
            <a:pPr algn="ctr" eaLnBrk="1" hangingPunct="1">
              <a:lnSpc>
                <a:spcPct val="90000"/>
              </a:lnSpc>
              <a:buFont typeface="Gill Sans"/>
              <a:buNone/>
            </a:pPr>
            <a:r>
              <a:rPr lang="pt-BR" b="1" smtClean="0"/>
              <a:t>(ADP) + Pi + </a:t>
            </a:r>
            <a:r>
              <a:rPr lang="pt-BR" b="1" smtClean="0">
                <a:solidFill>
                  <a:srgbClr val="FF0000"/>
                </a:solidFill>
              </a:rPr>
              <a:t>E</a:t>
            </a:r>
            <a:r>
              <a:rPr lang="pt-BR" b="1" smtClean="0"/>
              <a:t> </a:t>
            </a:r>
            <a:r>
              <a:rPr lang="pt-BR" b="1" smtClean="0">
                <a:sym typeface="Wingdings" pitchFamily="2" charset="2"/>
              </a:rPr>
              <a:t></a:t>
            </a:r>
            <a:r>
              <a:rPr lang="pt-BR" b="1" smtClean="0"/>
              <a:t> (ATP)</a:t>
            </a:r>
            <a:endParaRPr lang="it-IT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ATP: ciclo</a:t>
            </a:r>
          </a:p>
        </p:txBody>
      </p:sp>
      <p:pic>
        <p:nvPicPr>
          <p:cNvPr id="76803" name="Picture 5" descr="6-3-pag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50" y="1509713"/>
            <a:ext cx="6032500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Le molecole della vita</a:t>
            </a:r>
          </a:p>
        </p:txBody>
      </p:sp>
      <p:sp>
        <p:nvSpPr>
          <p:cNvPr id="50178" name="Segnaposto contenuto 2"/>
          <p:cNvSpPr>
            <a:spLocks noGrp="1"/>
          </p:cNvSpPr>
          <p:nvPr>
            <p:ph idx="1"/>
          </p:nvPr>
        </p:nvSpPr>
        <p:spPr bwMode="auto">
          <a:xfrm>
            <a:off x="611188" y="1987550"/>
            <a:ext cx="8066087" cy="32416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mtClean="0"/>
              <a:t>Elementi che compongono la materia vivente:</a:t>
            </a:r>
          </a:p>
          <a:p>
            <a:pPr algn="ctr" eaLnBrk="1" hangingPunct="1">
              <a:buFont typeface="Gill Sans"/>
              <a:buNone/>
            </a:pPr>
            <a:r>
              <a:rPr lang="it-IT" smtClean="0"/>
              <a:t> una decina o poco più</a:t>
            </a:r>
          </a:p>
          <a:p>
            <a:pPr algn="ctr" eaLnBrk="1" hangingPunct="1">
              <a:buFont typeface="Gill Sans"/>
              <a:buNone/>
            </a:pPr>
            <a:r>
              <a:rPr lang="it-IT" smtClean="0"/>
              <a:t> di cui</a:t>
            </a:r>
          </a:p>
          <a:p>
            <a:pPr algn="ctr" eaLnBrk="1" hangingPunct="1">
              <a:buFont typeface="Gill Sans"/>
              <a:buNone/>
            </a:pPr>
            <a:r>
              <a:rPr lang="it-IT" b="1" smtClean="0">
                <a:solidFill>
                  <a:srgbClr val="FF0000"/>
                </a:solidFill>
              </a:rPr>
              <a:t>C, H, N, O</a:t>
            </a:r>
            <a:r>
              <a:rPr lang="it-IT" b="1" smtClean="0"/>
              <a:t> = </a:t>
            </a:r>
            <a:r>
              <a:rPr lang="it-IT" b="1" smtClean="0">
                <a:solidFill>
                  <a:srgbClr val="FF0000"/>
                </a:solidFill>
              </a:rPr>
              <a:t> </a:t>
            </a:r>
            <a:r>
              <a:rPr lang="it-IT" smtClean="0"/>
              <a:t>99% circa del totale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Fosforilazione</a:t>
            </a:r>
            <a:br>
              <a:rPr lang="it-IT" sz="4400" b="1" smtClean="0"/>
            </a:br>
            <a:endParaRPr lang="it-IT" sz="4400" b="1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288" y="1673225"/>
            <a:ext cx="8291512" cy="406082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it-IT" sz="2800" b="1" smtClean="0"/>
              <a:t>fosforilazione ossidativa </a:t>
            </a:r>
            <a:r>
              <a:rPr lang="it-IT" sz="2800" smtClean="0"/>
              <a:t>: sintesi di ATP da reazioni di ossidazione di substrati energetici</a:t>
            </a:r>
          </a:p>
          <a:p>
            <a:pPr eaLnBrk="1" hangingPunct="1"/>
            <a:r>
              <a:rPr lang="it-IT" sz="2800" b="1" smtClean="0"/>
              <a:t>fosforilazione a livello del substrato</a:t>
            </a:r>
            <a:r>
              <a:rPr lang="it-IT" sz="2800" smtClean="0"/>
              <a:t>:</a:t>
            </a:r>
            <a:r>
              <a:rPr lang="it-IT" sz="2800" b="1" smtClean="0"/>
              <a:t> </a:t>
            </a:r>
            <a:r>
              <a:rPr lang="it-IT" sz="2800" smtClean="0"/>
              <a:t>trasferimento di un gruppo fosfato ad alta energia da un substrato fosforilato all’ADP (per esempio nella </a:t>
            </a:r>
            <a:r>
              <a:rPr lang="it-IT" sz="2800" smtClean="0">
                <a:solidFill>
                  <a:srgbClr val="FF0000"/>
                </a:solidFill>
              </a:rPr>
              <a:t>glicolisi</a:t>
            </a:r>
            <a:r>
              <a:rPr lang="it-IT" sz="2800" smtClean="0"/>
              <a:t>)</a:t>
            </a:r>
            <a:endParaRPr lang="it-IT" sz="2800" b="1" smtClean="0"/>
          </a:p>
          <a:p>
            <a:pPr eaLnBrk="1" hangingPunct="1"/>
            <a:r>
              <a:rPr lang="it-IT" sz="2800" b="1" smtClean="0"/>
              <a:t>fotofosforilazione </a:t>
            </a:r>
            <a:r>
              <a:rPr lang="it-IT" sz="2800" smtClean="0"/>
              <a:t>:cattura dell'energia luminosa della radiazione solare e trasformazione in energia chimica nella </a:t>
            </a:r>
            <a:r>
              <a:rPr lang="it-IT" sz="2800" b="1" smtClean="0"/>
              <a:t>fotosintesi.</a:t>
            </a:r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Glicolisi</a:t>
            </a:r>
          </a:p>
        </p:txBody>
      </p:sp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2597150" y="1270000"/>
          <a:ext cx="4351338" cy="4967288"/>
        </p:xfrm>
        <a:graphic>
          <a:graphicData uri="http://schemas.openxmlformats.org/presentationml/2006/ole">
            <p:oleObj spid="_x0000_s78853" name="CorelPhotoPaint.Image.9" r:id="rId3" imgW="3530574" imgH="4030103" progId="CorelPhotoPaint.Image.9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ENZIMI</a:t>
            </a:r>
          </a:p>
        </p:txBody>
      </p:sp>
      <p:sp>
        <p:nvSpPr>
          <p:cNvPr id="79874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2052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SzTx/>
              <a:buFontTx/>
              <a:buNone/>
            </a:pPr>
            <a:r>
              <a:rPr lang="it-IT" smtClean="0"/>
              <a:t>Proteine ad </a:t>
            </a:r>
            <a:r>
              <a:rPr lang="it-IT" b="1" smtClean="0"/>
              <a:t>attività catalitica</a:t>
            </a:r>
          </a:p>
          <a:p>
            <a:pPr eaLnBrk="1" hangingPunct="1">
              <a:buSzTx/>
              <a:buFontTx/>
              <a:buNone/>
            </a:pPr>
            <a:r>
              <a:rPr lang="it-IT" smtClean="0"/>
              <a:t>rendono possibili le reazioni chimiche cellulari abbassando l’</a:t>
            </a:r>
            <a:r>
              <a:rPr lang="it-IT" b="1" smtClean="0"/>
              <a:t>energia di attivazione</a:t>
            </a:r>
          </a:p>
          <a:p>
            <a:pPr eaLnBrk="1" hangingPunct="1">
              <a:buSzTx/>
              <a:buFontTx/>
              <a:buChar char="•"/>
            </a:pPr>
            <a:r>
              <a:rPr lang="it-IT" smtClean="0"/>
              <a:t>Agiscono insieme con </a:t>
            </a:r>
            <a:r>
              <a:rPr lang="it-IT" b="1" smtClean="0"/>
              <a:t>coenzimi</a:t>
            </a:r>
            <a:r>
              <a:rPr lang="it-IT" smtClean="0"/>
              <a:t> e/o </a:t>
            </a:r>
            <a:r>
              <a:rPr lang="it-IT" b="1" smtClean="0"/>
              <a:t>cofattori</a:t>
            </a:r>
          </a:p>
          <a:p>
            <a:pPr eaLnBrk="1" hangingPunct="1">
              <a:buSzTx/>
              <a:buFontTx/>
              <a:buChar char="•"/>
            </a:pPr>
            <a:r>
              <a:rPr lang="it-IT" smtClean="0"/>
              <a:t>Si recuperano inalterati al termine della reazione</a:t>
            </a:r>
          </a:p>
          <a:p>
            <a:pPr eaLnBrk="1" hangingPunct="1">
              <a:buSzTx/>
              <a:buFontTx/>
              <a:buChar char="•"/>
            </a:pPr>
            <a:r>
              <a:rPr lang="it-IT" smtClean="0"/>
              <a:t>Hanno elevati gradi di </a:t>
            </a:r>
            <a:r>
              <a:rPr lang="it-IT" b="1" smtClean="0"/>
              <a:t>specificità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Enzimi: meccanismo d’azione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it-IT" sz="2800" smtClean="0"/>
              <a:t>Formazione del complesso enzima/substrato</a:t>
            </a:r>
          </a:p>
          <a:p>
            <a:pPr algn="ctr" eaLnBrk="1" hangingPunct="1">
              <a:lnSpc>
                <a:spcPct val="80000"/>
              </a:lnSpc>
              <a:buFont typeface="Gill Sans"/>
              <a:buNone/>
            </a:pPr>
            <a:endParaRPr lang="pt-BR" sz="2800" b="1" smtClean="0">
              <a:solidFill>
                <a:srgbClr val="00B050"/>
              </a:solidFill>
            </a:endParaRPr>
          </a:p>
          <a:p>
            <a:pPr algn="ctr" eaLnBrk="1" hangingPunct="1">
              <a:lnSpc>
                <a:spcPct val="80000"/>
              </a:lnSpc>
              <a:buFont typeface="Gill Sans"/>
              <a:buNone/>
            </a:pPr>
            <a:r>
              <a:rPr lang="pt-BR" sz="2800" b="1" smtClean="0">
                <a:solidFill>
                  <a:srgbClr val="008000"/>
                </a:solidFill>
              </a:rPr>
              <a:t>E</a:t>
            </a:r>
            <a:r>
              <a:rPr lang="pt-BR" sz="2800" b="1" smtClean="0">
                <a:solidFill>
                  <a:srgbClr val="00B050"/>
                </a:solidFill>
              </a:rPr>
              <a:t> </a:t>
            </a:r>
            <a:r>
              <a:rPr lang="pt-BR" sz="2800" b="1" smtClean="0"/>
              <a:t>+ </a:t>
            </a:r>
            <a:r>
              <a:rPr lang="pt-BR" sz="2800" b="1" smtClean="0">
                <a:solidFill>
                  <a:srgbClr val="FF0000"/>
                </a:solidFill>
              </a:rPr>
              <a:t>S     </a:t>
            </a:r>
            <a:r>
              <a:rPr lang="pt-BR" sz="2800" b="1" smtClean="0">
                <a:sym typeface="Wingdings" pitchFamily="2" charset="2"/>
              </a:rPr>
              <a:t>  </a:t>
            </a:r>
            <a:r>
              <a:rPr lang="pt-BR" sz="2800" b="1" smtClean="0"/>
              <a:t> </a:t>
            </a:r>
            <a:r>
              <a:rPr lang="pt-BR" sz="2800" b="1" smtClean="0">
                <a:solidFill>
                  <a:srgbClr val="008000"/>
                </a:solidFill>
              </a:rPr>
              <a:t>E</a:t>
            </a:r>
            <a:r>
              <a:rPr lang="pt-BR" sz="2800" b="1" smtClean="0">
                <a:solidFill>
                  <a:srgbClr val="FF0000"/>
                </a:solidFill>
              </a:rPr>
              <a:t>S    </a:t>
            </a:r>
            <a:r>
              <a:rPr lang="pt-BR" sz="2800" b="1" smtClean="0">
                <a:sym typeface="Wingdings" pitchFamily="2" charset="2"/>
              </a:rPr>
              <a:t></a:t>
            </a:r>
            <a:r>
              <a:rPr lang="pt-BR" sz="2800" b="1" smtClean="0"/>
              <a:t>    </a:t>
            </a:r>
            <a:r>
              <a:rPr lang="pt-BR" sz="2800" b="1" smtClean="0">
                <a:solidFill>
                  <a:srgbClr val="008000"/>
                </a:solidFill>
              </a:rPr>
              <a:t>E</a:t>
            </a:r>
            <a:r>
              <a:rPr lang="pt-BR" sz="2800" b="1" smtClean="0">
                <a:solidFill>
                  <a:srgbClr val="00B050"/>
                </a:solidFill>
              </a:rPr>
              <a:t> </a:t>
            </a:r>
            <a:r>
              <a:rPr lang="pt-BR" sz="2800" b="1" smtClean="0"/>
              <a:t>+ </a:t>
            </a:r>
            <a:r>
              <a:rPr lang="pt-BR" sz="2800" b="1" smtClean="0">
                <a:solidFill>
                  <a:srgbClr val="0099FF"/>
                </a:solidFill>
              </a:rPr>
              <a:t>P</a:t>
            </a:r>
          </a:p>
          <a:p>
            <a:pPr eaLnBrk="1" hangingPunct="1">
              <a:lnSpc>
                <a:spcPct val="80000"/>
              </a:lnSpc>
              <a:buFont typeface="Gill Sans"/>
              <a:buNone/>
            </a:pPr>
            <a:r>
              <a:rPr lang="it-IT" sz="2800" smtClean="0"/>
              <a:t>dove:</a:t>
            </a:r>
          </a:p>
          <a:p>
            <a:pPr eaLnBrk="1" hangingPunct="1">
              <a:lnSpc>
                <a:spcPct val="80000"/>
              </a:lnSpc>
              <a:buFont typeface="Gill Sans"/>
              <a:buNone/>
            </a:pPr>
            <a:r>
              <a:rPr lang="it-IT" sz="2800" smtClean="0">
                <a:solidFill>
                  <a:srgbClr val="008000"/>
                </a:solidFill>
              </a:rPr>
              <a:t>E</a:t>
            </a:r>
            <a:r>
              <a:rPr lang="it-IT" sz="2800" smtClean="0"/>
              <a:t> = enzima</a:t>
            </a:r>
          </a:p>
          <a:p>
            <a:pPr eaLnBrk="1" hangingPunct="1">
              <a:lnSpc>
                <a:spcPct val="80000"/>
              </a:lnSpc>
              <a:buFont typeface="Gill Sans"/>
              <a:buNone/>
            </a:pPr>
            <a:r>
              <a:rPr lang="it-IT" sz="2800" smtClean="0">
                <a:solidFill>
                  <a:srgbClr val="FF0000"/>
                </a:solidFill>
              </a:rPr>
              <a:t>S</a:t>
            </a:r>
            <a:r>
              <a:rPr lang="it-IT" sz="2800" smtClean="0"/>
              <a:t> = substrato</a:t>
            </a:r>
          </a:p>
          <a:p>
            <a:pPr eaLnBrk="1" hangingPunct="1">
              <a:lnSpc>
                <a:spcPct val="80000"/>
              </a:lnSpc>
              <a:buFont typeface="Gill Sans"/>
              <a:buNone/>
            </a:pPr>
            <a:r>
              <a:rPr lang="it-IT" sz="2800" smtClean="0">
                <a:solidFill>
                  <a:srgbClr val="008000"/>
                </a:solidFill>
              </a:rPr>
              <a:t>E</a:t>
            </a:r>
            <a:r>
              <a:rPr lang="it-IT" sz="2800" smtClean="0">
                <a:solidFill>
                  <a:srgbClr val="FF0000"/>
                </a:solidFill>
              </a:rPr>
              <a:t>S</a:t>
            </a:r>
            <a:r>
              <a:rPr lang="it-IT" sz="2800" smtClean="0"/>
              <a:t> = complesso enzima/substrato</a:t>
            </a:r>
          </a:p>
          <a:p>
            <a:pPr eaLnBrk="1" hangingPunct="1">
              <a:lnSpc>
                <a:spcPct val="80000"/>
              </a:lnSpc>
              <a:buFont typeface="Gill Sans"/>
              <a:buNone/>
            </a:pPr>
            <a:r>
              <a:rPr lang="it-IT" sz="2800" smtClean="0">
                <a:solidFill>
                  <a:srgbClr val="0099FF"/>
                </a:solidFill>
              </a:rPr>
              <a:t>P</a:t>
            </a:r>
            <a:r>
              <a:rPr lang="it-IT" sz="2800" smtClean="0"/>
              <a:t> = prodotti di reazione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541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Velocità di reazione e attività enzimatica</a:t>
            </a:r>
          </a:p>
        </p:txBody>
      </p:sp>
      <p:sp>
        <p:nvSpPr>
          <p:cNvPr id="81922" name="Segnaposto contenuto 2"/>
          <p:cNvSpPr>
            <a:spLocks noGrp="1"/>
          </p:cNvSpPr>
          <p:nvPr>
            <p:ph idx="1"/>
          </p:nvPr>
        </p:nvSpPr>
        <p:spPr bwMode="auto">
          <a:xfrm>
            <a:off x="538163" y="2133600"/>
            <a:ext cx="7705725" cy="37433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mtClean="0"/>
              <a:t>Dipende da:</a:t>
            </a:r>
          </a:p>
          <a:p>
            <a:pPr marL="2057400" lvl="4" indent="-228600" eaLnBrk="1" hangingPunct="1">
              <a:buSzTx/>
            </a:pPr>
            <a:r>
              <a:rPr lang="it-IT" smtClean="0"/>
              <a:t> pH</a:t>
            </a:r>
          </a:p>
          <a:p>
            <a:pPr marL="2057400" lvl="4" indent="-228600" eaLnBrk="1" hangingPunct="1">
              <a:buSzTx/>
            </a:pPr>
            <a:r>
              <a:rPr lang="it-IT" smtClean="0"/>
              <a:t> temperatura</a:t>
            </a:r>
          </a:p>
          <a:p>
            <a:pPr marL="2057400" lvl="4" indent="-228600" eaLnBrk="1" hangingPunct="1">
              <a:buSzTx/>
            </a:pPr>
            <a:r>
              <a:rPr lang="it-IT" smtClean="0"/>
              <a:t> concentrazione del substrato</a:t>
            </a:r>
          </a:p>
          <a:p>
            <a:pPr marL="2057400" lvl="4" indent="-228600" eaLnBrk="1" hangingPunct="1">
              <a:buSzTx/>
            </a:pPr>
            <a:r>
              <a:rPr lang="it-IT" smtClean="0"/>
              <a:t> presenza di inibitori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olo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642350" cy="5619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b="1" smtClean="0"/>
              <a:t>Enzimi: velocità di reazione, temperatura, pH</a:t>
            </a:r>
          </a:p>
        </p:txBody>
      </p:sp>
      <p:pic>
        <p:nvPicPr>
          <p:cNvPr id="82947" name="Picture 6" descr="1-22-pag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6663" y="1052513"/>
            <a:ext cx="3794125" cy="54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olo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8651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Acidi nucleici (DNA / RNA)</a:t>
            </a:r>
          </a:p>
        </p:txBody>
      </p:sp>
      <p:sp>
        <p:nvSpPr>
          <p:cNvPr id="83970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701800"/>
            <a:ext cx="8229600" cy="39592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mtClean="0"/>
              <a:t>Catene di </a:t>
            </a:r>
            <a:r>
              <a:rPr lang="it-IT" b="1" smtClean="0"/>
              <a:t>nucleotidi</a:t>
            </a:r>
          </a:p>
          <a:p>
            <a:pPr algn="ctr" eaLnBrk="1" hangingPunct="1">
              <a:buFont typeface="Gill Sans"/>
              <a:buNone/>
            </a:pPr>
            <a:endParaRPr lang="it-IT" sz="1200" b="1" smtClean="0"/>
          </a:p>
          <a:p>
            <a:pPr eaLnBrk="1" hangingPunct="1">
              <a:buFont typeface="Gill Sans"/>
              <a:buNone/>
            </a:pPr>
            <a:r>
              <a:rPr lang="it-IT" smtClean="0"/>
              <a:t>Componenti  di un nucleotide: </a:t>
            </a:r>
          </a:p>
          <a:p>
            <a:pPr eaLnBrk="1" hangingPunct="1">
              <a:buSzTx/>
            </a:pPr>
            <a:r>
              <a:rPr lang="it-IT" smtClean="0"/>
              <a:t> </a:t>
            </a:r>
            <a:r>
              <a:rPr lang="it-IT" b="1" smtClean="0"/>
              <a:t>base azotata</a:t>
            </a:r>
          </a:p>
          <a:p>
            <a:pPr eaLnBrk="1" hangingPunct="1">
              <a:buSzTx/>
            </a:pPr>
            <a:r>
              <a:rPr lang="it-IT" smtClean="0"/>
              <a:t> </a:t>
            </a:r>
            <a:r>
              <a:rPr lang="it-IT" b="1" smtClean="0"/>
              <a:t>pentoso: </a:t>
            </a:r>
            <a:r>
              <a:rPr lang="it-IT" smtClean="0"/>
              <a:t>ribosio</a:t>
            </a:r>
            <a:r>
              <a:rPr lang="it-IT" b="1" smtClean="0"/>
              <a:t> </a:t>
            </a:r>
            <a:r>
              <a:rPr lang="it-IT" smtClean="0"/>
              <a:t>(</a:t>
            </a:r>
            <a:r>
              <a:rPr lang="it-IT" b="1" smtClean="0"/>
              <a:t>RNA</a:t>
            </a:r>
            <a:r>
              <a:rPr lang="it-IT" smtClean="0"/>
              <a:t>) desossiribosio (DNA)</a:t>
            </a:r>
          </a:p>
          <a:p>
            <a:pPr eaLnBrk="1" hangingPunct="1">
              <a:buSzTx/>
            </a:pPr>
            <a:r>
              <a:rPr lang="it-IT" b="1" smtClean="0"/>
              <a:t>acido fosforico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Nucleotidi</a:t>
            </a:r>
          </a:p>
        </p:txBody>
      </p:sp>
      <p:pic>
        <p:nvPicPr>
          <p:cNvPr id="84995" name="Picture 6" descr="1-24-pag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038" y="1447800"/>
            <a:ext cx="5068887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olo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64235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Acidi nucleici: struttura delle catene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0852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buSzTx/>
            </a:pPr>
            <a:r>
              <a:rPr lang="it-IT" smtClean="0"/>
              <a:t>legami covalenti fra il gruppo fosfato di un nucleotide e il carbonio 3′ del pentoso del nucleotide precedente</a:t>
            </a:r>
          </a:p>
          <a:p>
            <a:pPr eaLnBrk="1" hangingPunct="1">
              <a:lnSpc>
                <a:spcPct val="90000"/>
              </a:lnSpc>
              <a:buSzTx/>
            </a:pPr>
            <a:r>
              <a:rPr lang="it-IT" smtClean="0"/>
              <a:t>le catene polinucleotidiche sono avvolte a elica (singola nell’RNA e doppia nel DNA)</a:t>
            </a:r>
          </a:p>
          <a:p>
            <a:pPr eaLnBrk="1" hangingPunct="1">
              <a:lnSpc>
                <a:spcPct val="90000"/>
              </a:lnSpc>
              <a:buSzTx/>
            </a:pPr>
            <a:r>
              <a:rPr lang="it-IT" smtClean="0"/>
              <a:t>accoppiamenti obbligati fra le basi: </a:t>
            </a:r>
          </a:p>
          <a:p>
            <a:pPr eaLnBrk="1" hangingPunct="1">
              <a:lnSpc>
                <a:spcPct val="90000"/>
              </a:lnSpc>
              <a:buSzTx/>
              <a:buFont typeface="Gill Sans"/>
              <a:buNone/>
            </a:pPr>
            <a:r>
              <a:rPr lang="it-IT" smtClean="0"/>
              <a:t> 		G/C - A/T (DNA)   e   G/C – A/U (RNA)</a:t>
            </a:r>
          </a:p>
          <a:p>
            <a:pPr eaLnBrk="1" hangingPunct="1">
              <a:lnSpc>
                <a:spcPct val="90000"/>
              </a:lnSpc>
              <a:buSzTx/>
            </a:pPr>
            <a:r>
              <a:rPr lang="it-IT" smtClean="0"/>
              <a:t>DNA: due catene fra di loro </a:t>
            </a:r>
            <a:r>
              <a:rPr lang="it-IT" b="1" smtClean="0"/>
              <a:t>complementari e antiparallele</a:t>
            </a:r>
            <a:endParaRPr lang="it-IT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DNA</a:t>
            </a:r>
          </a:p>
        </p:txBody>
      </p:sp>
      <p:pic>
        <p:nvPicPr>
          <p:cNvPr id="87043" name="Picture 5" descr="1-25-pag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076325"/>
            <a:ext cx="5853112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Costituenti cellulari</a:t>
            </a:r>
          </a:p>
        </p:txBody>
      </p:sp>
      <p:sp>
        <p:nvSpPr>
          <p:cNvPr id="51202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744663"/>
            <a:ext cx="8229600" cy="31972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SzTx/>
              <a:buFontTx/>
              <a:buChar char="•"/>
            </a:pPr>
            <a:endParaRPr lang="it-IT" b="1" smtClean="0"/>
          </a:p>
          <a:p>
            <a:pPr eaLnBrk="1" hangingPunct="1">
              <a:buSzTx/>
              <a:buFontTx/>
              <a:buChar char="•"/>
            </a:pPr>
            <a:r>
              <a:rPr lang="it-IT" b="1" smtClean="0"/>
              <a:t>acqua</a:t>
            </a:r>
            <a:r>
              <a:rPr lang="it-IT" smtClean="0"/>
              <a:t>:70% </a:t>
            </a:r>
          </a:p>
          <a:p>
            <a:pPr eaLnBrk="1" hangingPunct="1">
              <a:buSzTx/>
              <a:buFontTx/>
              <a:buChar char="•"/>
            </a:pPr>
            <a:r>
              <a:rPr lang="it-IT" smtClean="0"/>
              <a:t>composti organici del </a:t>
            </a:r>
            <a:r>
              <a:rPr lang="it-IT" b="1" smtClean="0"/>
              <a:t>carbonio</a:t>
            </a:r>
            <a:r>
              <a:rPr lang="it-IT" smtClean="0"/>
              <a:t>: 25% (proteine, glucidi, lipidi, acidi nucleici)</a:t>
            </a:r>
          </a:p>
          <a:p>
            <a:pPr eaLnBrk="1" hangingPunct="1">
              <a:buSzTx/>
              <a:buFontTx/>
              <a:buChar char="•"/>
            </a:pPr>
            <a:r>
              <a:rPr lang="it-IT" b="1" smtClean="0"/>
              <a:t>sali </a:t>
            </a:r>
            <a:r>
              <a:rPr lang="it-IT" smtClean="0"/>
              <a:t>minerali: restante 5%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2827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Duplicazione del DNA </a:t>
            </a:r>
            <a:br>
              <a:rPr lang="it-IT" sz="4400" b="1" smtClean="0"/>
            </a:br>
            <a:r>
              <a:rPr lang="it-IT" sz="3200" smtClean="0"/>
              <a:t>(schema semplificato)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44663"/>
            <a:ext cx="8229600" cy="442118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buSzTx/>
            </a:pPr>
            <a:r>
              <a:rPr lang="it-IT" sz="2800" smtClean="0"/>
              <a:t>apertura della catena a partire da una “</a:t>
            </a:r>
            <a:r>
              <a:rPr lang="it-IT" sz="2800" b="1" smtClean="0"/>
              <a:t>sequenza origine” </a:t>
            </a:r>
            <a:r>
              <a:rPr lang="it-IT" sz="2800" smtClean="0"/>
              <a:t>di basi</a:t>
            </a:r>
            <a:r>
              <a:rPr lang="it-IT" sz="2800" b="1" smtClean="0"/>
              <a:t> (ori).</a:t>
            </a:r>
          </a:p>
          <a:p>
            <a:pPr eaLnBrk="1" hangingPunct="1">
              <a:lnSpc>
                <a:spcPct val="90000"/>
              </a:lnSpc>
              <a:buSzTx/>
            </a:pPr>
            <a:r>
              <a:rPr lang="it-IT" sz="2800" smtClean="0"/>
              <a:t>separazione dei filamenti </a:t>
            </a:r>
          </a:p>
          <a:p>
            <a:pPr eaLnBrk="1" hangingPunct="1">
              <a:lnSpc>
                <a:spcPct val="90000"/>
              </a:lnSpc>
              <a:buSzTx/>
            </a:pPr>
            <a:r>
              <a:rPr lang="it-IT" sz="2800" smtClean="0"/>
              <a:t>origine della “</a:t>
            </a:r>
            <a:r>
              <a:rPr lang="it-IT" sz="2800" b="1" smtClean="0"/>
              <a:t>forcella di replicazione</a:t>
            </a:r>
            <a:r>
              <a:rPr lang="it-IT" sz="2800" smtClean="0"/>
              <a:t>”</a:t>
            </a:r>
          </a:p>
          <a:p>
            <a:pPr eaLnBrk="1" hangingPunct="1">
              <a:lnSpc>
                <a:spcPct val="90000"/>
              </a:lnSpc>
              <a:buSzTx/>
            </a:pPr>
            <a:r>
              <a:rPr lang="it-IT" sz="2800" smtClean="0"/>
              <a:t>ogni filamento singolo fa da stampo per la sintesi di un filamento complementare con l’intervento della DNA-polimerasi</a:t>
            </a:r>
          </a:p>
          <a:p>
            <a:pPr eaLnBrk="1" hangingPunct="1">
              <a:lnSpc>
                <a:spcPct val="90000"/>
              </a:lnSpc>
              <a:buSzTx/>
            </a:pPr>
            <a:r>
              <a:rPr lang="it-IT" sz="2800" smtClean="0"/>
              <a:t>formazione di due nuove doppie eliche (duplicazione </a:t>
            </a:r>
            <a:r>
              <a:rPr lang="it-IT" sz="2800" b="1" smtClean="0"/>
              <a:t>semiconservativa</a:t>
            </a:r>
            <a:r>
              <a:rPr lang="it-IT" sz="28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Duplicazione del DNA</a:t>
            </a:r>
          </a:p>
        </p:txBody>
      </p:sp>
      <p:pic>
        <p:nvPicPr>
          <p:cNvPr id="89091" name="Picture 5" descr="1-26-pag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" y="1773238"/>
            <a:ext cx="83708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Duplicazione del DNA batterico</a:t>
            </a:r>
          </a:p>
        </p:txBody>
      </p:sp>
      <p:sp>
        <p:nvSpPr>
          <p:cNvPr id="90114" name="Segnaposto contenuto 2"/>
          <p:cNvSpPr>
            <a:spLocks noGrp="1"/>
          </p:cNvSpPr>
          <p:nvPr>
            <p:ph idx="1"/>
          </p:nvPr>
        </p:nvSpPr>
        <p:spPr bwMode="auto">
          <a:xfrm>
            <a:off x="468313" y="2276475"/>
            <a:ext cx="8229600" cy="25923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it-IT" smtClean="0"/>
              <a:t>procarioti: DNA circolare a doppia elica</a:t>
            </a:r>
          </a:p>
          <a:p>
            <a:pPr eaLnBrk="1" hangingPunct="1">
              <a:buSzTx/>
            </a:pPr>
            <a:endParaRPr lang="it-IT" smtClean="0"/>
          </a:p>
          <a:p>
            <a:pPr eaLnBrk="1" hangingPunct="1">
              <a:buSzTx/>
            </a:pPr>
            <a:r>
              <a:rPr lang="it-IT" smtClean="0"/>
              <a:t>duplicazione del DNA: processo bidirezionale</a:t>
            </a:r>
            <a:endParaRPr lang="it-IT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olo 1"/>
          <p:cNvSpPr>
            <a:spLocks noGrp="1"/>
          </p:cNvSpPr>
          <p:nvPr>
            <p:ph type="title"/>
          </p:nvPr>
        </p:nvSpPr>
        <p:spPr bwMode="auto">
          <a:xfrm>
            <a:off x="395288" y="274638"/>
            <a:ext cx="8353425" cy="8509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000" b="1" smtClean="0"/>
              <a:t>Duplicazione del cromosoma batterico</a:t>
            </a:r>
          </a:p>
        </p:txBody>
      </p:sp>
      <p:pic>
        <p:nvPicPr>
          <p:cNvPr id="91139" name="Picture 5" descr="1-27-pag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592388"/>
            <a:ext cx="80200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RNA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ct val="90000"/>
              </a:lnSpc>
              <a:buFont typeface="Gill Sans"/>
              <a:buNone/>
            </a:pPr>
            <a:r>
              <a:rPr lang="it-IT" sz="2400" smtClean="0"/>
              <a:t>3 tipi di RNA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 </a:t>
            </a:r>
            <a:r>
              <a:rPr lang="it-IT" sz="2400" b="1" smtClean="0"/>
              <a:t>messaggero</a:t>
            </a:r>
            <a:r>
              <a:rPr lang="it-IT" sz="2400" smtClean="0"/>
              <a:t>:</a:t>
            </a:r>
            <a:r>
              <a:rPr lang="it-IT" sz="2400" b="1" smtClean="0"/>
              <a:t> </a:t>
            </a:r>
            <a:r>
              <a:rPr lang="it-IT" sz="2400" smtClean="0"/>
              <a:t>trascrive su di se il messaggio (una sequenza complementare di basi) del DNA</a:t>
            </a:r>
            <a:endParaRPr lang="it-IT" sz="2400" b="1" smtClean="0"/>
          </a:p>
          <a:p>
            <a:pPr eaLnBrk="1" hangingPunct="1">
              <a:lnSpc>
                <a:spcPct val="90000"/>
              </a:lnSpc>
            </a:pPr>
            <a:endParaRPr lang="it-IT" sz="2400" b="1" smtClean="0"/>
          </a:p>
          <a:p>
            <a:pPr eaLnBrk="1" hangingPunct="1">
              <a:lnSpc>
                <a:spcPct val="90000"/>
              </a:lnSpc>
            </a:pPr>
            <a:r>
              <a:rPr lang="it-IT" sz="2400" b="1" smtClean="0"/>
              <a:t>transfer : </a:t>
            </a:r>
            <a:r>
              <a:rPr lang="it-IT" sz="2400" smtClean="0"/>
              <a:t>trasporta gli aminoacidi interessati di volta in volta alla sintesi delle proteine</a:t>
            </a:r>
            <a:endParaRPr lang="it-IT" sz="2400" b="1" smtClean="0"/>
          </a:p>
          <a:p>
            <a:pPr eaLnBrk="1" hangingPunct="1">
              <a:lnSpc>
                <a:spcPct val="90000"/>
              </a:lnSpc>
            </a:pPr>
            <a:endParaRPr lang="it-IT" sz="2400" b="1" smtClean="0"/>
          </a:p>
          <a:p>
            <a:pPr eaLnBrk="1" hangingPunct="1">
              <a:lnSpc>
                <a:spcPct val="90000"/>
              </a:lnSpc>
            </a:pPr>
            <a:r>
              <a:rPr lang="it-IT" sz="2400" b="1" smtClean="0"/>
              <a:t>ribosomiale</a:t>
            </a:r>
            <a:r>
              <a:rPr lang="it-IT" sz="2400" smtClean="0"/>
              <a:t>: forma i ribosomi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L’acqua</a:t>
            </a:r>
          </a:p>
        </p:txBody>
      </p:sp>
      <p:sp>
        <p:nvSpPr>
          <p:cNvPr id="52226" name="Segnaposto contenuto 2"/>
          <p:cNvSpPr>
            <a:spLocks noGrp="1"/>
          </p:cNvSpPr>
          <p:nvPr>
            <p:ph idx="1"/>
          </p:nvPr>
        </p:nvSpPr>
        <p:spPr bwMode="auto">
          <a:xfrm>
            <a:off x="1187450" y="1268413"/>
            <a:ext cx="6635750" cy="46815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 typeface="Gill Sans"/>
              <a:buNone/>
            </a:pPr>
            <a:r>
              <a:rPr lang="it-IT" sz="1600" b="1" smtClean="0"/>
              <a:t>Proprietà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smtClean="0"/>
              <a:t>Solvente universale      (H</a:t>
            </a:r>
            <a:r>
              <a:rPr lang="it-IT" sz="1600" b="1" baseline="-25000" smtClean="0"/>
              <a:t>2</a:t>
            </a:r>
            <a:r>
              <a:rPr lang="it-IT" sz="1600" b="1" smtClean="0"/>
              <a:t>O </a:t>
            </a:r>
            <a:r>
              <a:rPr lang="it-IT" sz="1600" b="1" smtClean="0">
                <a:sym typeface="Wingdings" pitchFamily="2" charset="2"/>
              </a:rPr>
              <a:t></a:t>
            </a:r>
            <a:r>
              <a:rPr lang="it-IT" sz="1600" b="1" smtClean="0"/>
              <a:t> OH</a:t>
            </a:r>
            <a:r>
              <a:rPr lang="it-IT" sz="1600" b="1" baseline="30000" smtClean="0"/>
              <a:t>–</a:t>
            </a:r>
            <a:r>
              <a:rPr lang="it-IT" sz="1600" b="1" smtClean="0"/>
              <a:t> + H</a:t>
            </a:r>
            <a:r>
              <a:rPr lang="it-IT" sz="1600" b="1" baseline="30000" smtClean="0"/>
              <a:t>+ </a:t>
            </a:r>
            <a:r>
              <a:rPr lang="it-IT" sz="1600" b="1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smtClean="0"/>
              <a:t>calore specifico elevato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smtClean="0"/>
              <a:t>Densità (P/V) massima a +4°C</a:t>
            </a:r>
          </a:p>
          <a:p>
            <a:pPr eaLnBrk="1" hangingPunct="1">
              <a:lnSpc>
                <a:spcPct val="80000"/>
              </a:lnSpc>
              <a:buFont typeface="Gill Sans"/>
              <a:buNone/>
            </a:pPr>
            <a:endParaRPr lang="it-IT" sz="16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Gill Sans"/>
              <a:buNone/>
            </a:pPr>
            <a:endParaRPr lang="it-IT" sz="1600" b="1" smtClean="0"/>
          </a:p>
          <a:p>
            <a:pPr eaLnBrk="1" hangingPunct="1">
              <a:lnSpc>
                <a:spcPct val="80000"/>
              </a:lnSpc>
            </a:pPr>
            <a:r>
              <a:rPr lang="it-IT" sz="1600" b="1" smtClean="0"/>
              <a:t> a 0 °C l’acqua si trasforma in ghiaccio 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smtClean="0"/>
              <a:t>le molecole assumono forma cristallina 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smtClean="0"/>
              <a:t>aumentano di volume.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smtClean="0"/>
              <a:t>la densità diminuisce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smtClean="0"/>
              <a:t>il ghiaccio galleggia in superficie isolando gli strati sottostanti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smtClean="0"/>
              <a:t>la vita acquatica è salvaguardata anche a temperature molto basse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3995738" y="2995613"/>
            <a:ext cx="936625" cy="433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Le sostanze inorganiche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30363"/>
            <a:ext cx="8229600" cy="431958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300" b="1" smtClean="0"/>
              <a:t>sodio , potassio, cloro</a:t>
            </a:r>
            <a:r>
              <a:rPr lang="it-IT" sz="2300" smtClean="0"/>
              <a:t>: regolazione equilibrio acido-base ed osmotico della cellula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300" b="1" smtClean="0"/>
              <a:t>calcio e magnesio</a:t>
            </a:r>
            <a:r>
              <a:rPr lang="it-IT" sz="2300" smtClean="0"/>
              <a:t>: ossa, denti, gusci,conchiglie ecc../contrazione muscolare / coagulazione del sangue / trasmissione dell’impulso nervoso. Magnesio  costituente centrale della molecola della clorofilla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300" b="1" smtClean="0"/>
              <a:t>fosforo</a:t>
            </a:r>
            <a:r>
              <a:rPr lang="it-IT" sz="2300" smtClean="0"/>
              <a:t>: molecole ad alto contenuto energetico (ATP); acidi nucleici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300" b="1" smtClean="0"/>
              <a:t>ferro</a:t>
            </a:r>
            <a:r>
              <a:rPr lang="it-IT" sz="2300" smtClean="0"/>
              <a:t>: emoglobina e mioglobina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300" b="1" smtClean="0"/>
              <a:t>rame</a:t>
            </a:r>
            <a:r>
              <a:rPr lang="it-IT" sz="2300" smtClean="0"/>
              <a:t>: emocianina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300" b="1" smtClean="0"/>
              <a:t>iodio</a:t>
            </a:r>
            <a:r>
              <a:rPr lang="it-IT" sz="2300" smtClean="0"/>
              <a:t>: ormoni della tiroide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541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I principali composti organici dei viventi</a:t>
            </a:r>
          </a:p>
        </p:txBody>
      </p:sp>
      <p:sp>
        <p:nvSpPr>
          <p:cNvPr id="54274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887538"/>
            <a:ext cx="8229600" cy="420528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 typeface="Gill Sans"/>
              <a:buNone/>
            </a:pPr>
            <a:r>
              <a:rPr lang="it-IT" sz="2000" smtClean="0"/>
              <a:t> </a:t>
            </a:r>
            <a:r>
              <a:rPr lang="it-IT" sz="2400" b="1" smtClean="0"/>
              <a:t>macromolecole complesse, in genere polimeri</a:t>
            </a:r>
            <a:r>
              <a:rPr lang="it-IT" sz="2000" smtClean="0"/>
              <a:t>:</a:t>
            </a:r>
          </a:p>
          <a:p>
            <a:pPr eaLnBrk="1" hangingPunct="1">
              <a:lnSpc>
                <a:spcPct val="80000"/>
              </a:lnSpc>
            </a:pPr>
            <a:endParaRPr lang="it-IT" sz="800" smtClean="0"/>
          </a:p>
          <a:p>
            <a:pPr eaLnBrk="1" hangingPunct="1">
              <a:lnSpc>
                <a:spcPct val="80000"/>
              </a:lnSpc>
            </a:pPr>
            <a:r>
              <a:rPr lang="it-IT" sz="2000" smtClean="0"/>
              <a:t>carboidrati,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smtClean="0"/>
              <a:t>proteine, 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smtClean="0"/>
              <a:t>lipidi 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smtClean="0"/>
              <a:t>acidi nucleici</a:t>
            </a:r>
          </a:p>
          <a:p>
            <a:pPr algn="ctr" eaLnBrk="1" hangingPunct="1">
              <a:lnSpc>
                <a:spcPct val="80000"/>
              </a:lnSpc>
              <a:buFont typeface="Gill Sans"/>
              <a:buNone/>
            </a:pPr>
            <a:r>
              <a:rPr lang="it-IT" sz="2000" smtClean="0"/>
              <a:t>Composti da</a:t>
            </a:r>
          </a:p>
          <a:p>
            <a:pPr algn="ctr" eaLnBrk="1" hangingPunct="1">
              <a:lnSpc>
                <a:spcPct val="80000"/>
              </a:lnSpc>
            </a:pPr>
            <a:r>
              <a:rPr lang="it-IT" sz="2000" smtClean="0"/>
              <a:t>carbonio, ossigeno, idrogeno, azoto  </a:t>
            </a:r>
          </a:p>
          <a:p>
            <a:pPr algn="ctr" eaLnBrk="1" hangingPunct="1">
              <a:lnSpc>
                <a:spcPct val="80000"/>
              </a:lnSpc>
            </a:pPr>
            <a:r>
              <a:rPr lang="it-IT" sz="2000" smtClean="0"/>
              <a:t>altri elementi in concentrazione di gran lunga inferiore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olo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713788" cy="13541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000" b="1" smtClean="0"/>
              <a:t>I carboidrati (glucidi o zuccheri): </a:t>
            </a:r>
            <a:br>
              <a:rPr lang="it-IT" sz="4000" b="1" smtClean="0"/>
            </a:br>
            <a:r>
              <a:rPr lang="it-IT" sz="4000" b="1" smtClean="0"/>
              <a:t>funzioni fondamentali</a:t>
            </a:r>
          </a:p>
        </p:txBody>
      </p:sp>
      <p:sp>
        <p:nvSpPr>
          <p:cNvPr id="55298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989138"/>
            <a:ext cx="8229600" cy="388778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SzTx/>
              <a:buFontTx/>
              <a:buNone/>
            </a:pPr>
            <a:r>
              <a:rPr lang="it-IT" sz="2300" b="1" smtClean="0"/>
              <a:t>energetica</a:t>
            </a:r>
          </a:p>
          <a:p>
            <a:pPr algn="ctr"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300" smtClean="0"/>
              <a:t>combustibile di pronto utilizzo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300" smtClean="0"/>
              <a:t>riserva nei vegetali (amido) e nei tessuti animali (glicogeno)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endParaRPr lang="it-IT" sz="2300" smtClean="0"/>
          </a:p>
          <a:p>
            <a:pPr algn="ctr" eaLnBrk="1" hangingPunct="1">
              <a:lnSpc>
                <a:spcPct val="80000"/>
              </a:lnSpc>
              <a:buSzTx/>
              <a:buFontTx/>
              <a:buNone/>
            </a:pPr>
            <a:r>
              <a:rPr lang="it-IT" sz="2300" b="1" smtClean="0"/>
              <a:t>strutturale</a:t>
            </a:r>
          </a:p>
          <a:p>
            <a:pPr algn="ctr"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300" smtClean="0"/>
              <a:t>cellulosa (parete delle cellule vegetali) 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300" smtClean="0"/>
              <a:t>chitina (parete cellulare dei funghi / esoscheletro artropodi) 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300" smtClean="0"/>
              <a:t>peptidoglicano della parete batterica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Carboidrati: tipologie</a:t>
            </a:r>
          </a:p>
        </p:txBody>
      </p:sp>
      <p:sp>
        <p:nvSpPr>
          <p:cNvPr id="56322" name="Segnaposto contenuto 2"/>
          <p:cNvSpPr>
            <a:spLocks noGrp="1"/>
          </p:cNvSpPr>
          <p:nvPr>
            <p:ph idx="1"/>
          </p:nvPr>
        </p:nvSpPr>
        <p:spPr bwMode="auto">
          <a:xfrm>
            <a:off x="468313" y="1484313"/>
            <a:ext cx="8229600" cy="452596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SzTx/>
              <a:buFontTx/>
              <a:buNone/>
            </a:pPr>
            <a:r>
              <a:rPr lang="it-IT" sz="2600" smtClean="0"/>
              <a:t>Formati da 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600" smtClean="0"/>
              <a:t>Carbonio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600" smtClean="0"/>
              <a:t>Idrogeno 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600" smtClean="0"/>
              <a:t>Ossigeno</a:t>
            </a:r>
          </a:p>
          <a:p>
            <a:pPr algn="ctr" eaLnBrk="1" hangingPunct="1">
              <a:lnSpc>
                <a:spcPct val="80000"/>
              </a:lnSpc>
              <a:buSzTx/>
              <a:buFontTx/>
              <a:buNone/>
            </a:pPr>
            <a:r>
              <a:rPr lang="it-IT" sz="2600" smtClean="0"/>
              <a:t>Presenti come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600" b="1" smtClean="0"/>
              <a:t>Monosaccaridi </a:t>
            </a:r>
            <a:r>
              <a:rPr lang="it-IT" sz="2600" smtClean="0"/>
              <a:t>(singole unità)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600" b="1" smtClean="0"/>
              <a:t>Disaccaridi </a:t>
            </a:r>
            <a:r>
              <a:rPr lang="it-IT" sz="2600" smtClean="0"/>
              <a:t>(due unità di monosaccaridi legati insieme)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it-IT" sz="2600" b="1" smtClean="0"/>
              <a:t>Polisaccaridi </a:t>
            </a:r>
            <a:r>
              <a:rPr lang="it-IT" sz="2600" smtClean="0"/>
              <a:t>(un numero più elevato di monosaccaridi legati insieme)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o">
  <a:themeElements>
    <a:clrScheme name="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zanichelli">
  <a:themeElements>
    <a:clrScheme name="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zanichelli">
  <a:themeElements>
    <a:clrScheme name="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eynote_zanichelli">
  <a:themeElements>
    <a:clrScheme name="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4073</TotalTime>
  <Words>1247</Words>
  <Application>Microsoft Office PowerPoint</Application>
  <PresentationFormat>Presentazione su schermo (4:3)</PresentationFormat>
  <Paragraphs>216</Paragraphs>
  <Slides>44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54" baseType="lpstr">
      <vt:lpstr>Arial</vt:lpstr>
      <vt:lpstr>ヒラギノ角ゴ ProN W3</vt:lpstr>
      <vt:lpstr>Gill Sans</vt:lpstr>
      <vt:lpstr>Calibri</vt:lpstr>
      <vt:lpstr>Wingdings</vt:lpstr>
      <vt:lpstr>logo</vt:lpstr>
      <vt:lpstr>zanichelli</vt:lpstr>
      <vt:lpstr>1_zanichelli</vt:lpstr>
      <vt:lpstr>keynote_zanichelli</vt:lpstr>
      <vt:lpstr>Corel PHOTO-PAINT 9.0 Image</vt:lpstr>
      <vt:lpstr>BIOCHIMICA</vt:lpstr>
      <vt:lpstr>Proprietà dei viventi</vt:lpstr>
      <vt:lpstr>Le molecole della vita</vt:lpstr>
      <vt:lpstr>Costituenti cellulari</vt:lpstr>
      <vt:lpstr>L’acqua</vt:lpstr>
      <vt:lpstr>Le sostanze inorganiche</vt:lpstr>
      <vt:lpstr>I principali composti organici dei viventi</vt:lpstr>
      <vt:lpstr>I carboidrati (glucidi o zuccheri):  funzioni fondamentali</vt:lpstr>
      <vt:lpstr>Carboidrati: tipologie</vt:lpstr>
      <vt:lpstr>Monosaccaridi</vt:lpstr>
      <vt:lpstr>Disaccaridi</vt:lpstr>
      <vt:lpstr> Polisaccaridi</vt:lpstr>
      <vt:lpstr>Proteine</vt:lpstr>
      <vt:lpstr>Proteine: struttura</vt:lpstr>
      <vt:lpstr>Aminoacidi</vt:lpstr>
      <vt:lpstr>Legame peptidico</vt:lpstr>
      <vt:lpstr>Proteine: livelli di struttura</vt:lpstr>
      <vt:lpstr>Proteine: livelli di struttura</vt:lpstr>
      <vt:lpstr>Proteine: denaturazione</vt:lpstr>
      <vt:lpstr>LIPIDI</vt:lpstr>
      <vt:lpstr>Fosfolipidi: membrane biologiche</vt:lpstr>
      <vt:lpstr>Acidi grassi: struttura</vt:lpstr>
      <vt:lpstr>Acidi Grassi saturi e insaturi</vt:lpstr>
      <vt:lpstr>ATP</vt:lpstr>
      <vt:lpstr>ATP: accoppiamento energetico</vt:lpstr>
      <vt:lpstr>ATP: struttura</vt:lpstr>
      <vt:lpstr>ATP: formula</vt:lpstr>
      <vt:lpstr>ATP: reazioni</vt:lpstr>
      <vt:lpstr>ATP: ciclo</vt:lpstr>
      <vt:lpstr>Fosforilazione </vt:lpstr>
      <vt:lpstr>Glicolisi</vt:lpstr>
      <vt:lpstr>ENZIMI</vt:lpstr>
      <vt:lpstr>Enzimi: meccanismo d’azione</vt:lpstr>
      <vt:lpstr>Velocità di reazione e attività enzimatica</vt:lpstr>
      <vt:lpstr>Enzimi: velocità di reazione, temperatura, pH</vt:lpstr>
      <vt:lpstr>Acidi nucleici (DNA / RNA)</vt:lpstr>
      <vt:lpstr>Nucleotidi</vt:lpstr>
      <vt:lpstr>Acidi nucleici: struttura delle catene</vt:lpstr>
      <vt:lpstr>DNA</vt:lpstr>
      <vt:lpstr>Duplicazione del DNA  (schema semplificato)</vt:lpstr>
      <vt:lpstr>Duplicazione del DNA</vt:lpstr>
      <vt:lpstr>Duplicazione del DNA batterico</vt:lpstr>
      <vt:lpstr>Duplicazione del cromosoma batterico</vt:lpstr>
      <vt:lpstr>RNA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BIOCHIMICA, LA CHIMICA DELLA VITA</dc:title>
  <dc:creator>Fanti</dc:creator>
  <cp:lastModifiedBy>USER</cp:lastModifiedBy>
  <cp:revision>2065</cp:revision>
  <dcterms:created xsi:type="dcterms:W3CDTF">2013-07-10T09:28:31Z</dcterms:created>
  <dcterms:modified xsi:type="dcterms:W3CDTF">2014-01-29T17:16:43Z</dcterms:modified>
</cp:coreProperties>
</file>